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4" r:id="rId5"/>
    <p:sldId id="265" r:id="rId6"/>
    <p:sldId id="263" r:id="rId7"/>
    <p:sldId id="261" r:id="rId8"/>
    <p:sldId id="259" r:id="rId9"/>
    <p:sldId id="258" r:id="rId10"/>
    <p:sldId id="266" r:id="rId11"/>
    <p:sldId id="267" r:id="rId12"/>
    <p:sldId id="260" r:id="rId13"/>
    <p:sldId id="268" r:id="rId14"/>
    <p:sldId id="269" r:id="rId15"/>
    <p:sldId id="271" r:id="rId16"/>
    <p:sldId id="272" r:id="rId17"/>
    <p:sldId id="273" r:id="rId18"/>
    <p:sldId id="274" r:id="rId19"/>
    <p:sldId id="270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81" r:id="rId35"/>
    <p:sldId id="282" r:id="rId36"/>
    <p:sldId id="283" r:id="rId37"/>
    <p:sldId id="284" r:id="rId38"/>
    <p:sldId id="285" r:id="rId39"/>
    <p:sldId id="28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0"/>
    <p:restoredTop sz="96405"/>
  </p:normalViewPr>
  <p:slideViewPr>
    <p:cSldViewPr snapToGrid="0">
      <p:cViewPr varScale="1">
        <p:scale>
          <a:sx n="163" d="100"/>
          <a:sy n="163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0B273B-4FAD-7153-674D-602CEB550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effectLst/>
                <a:latin typeface="BiauKai" panose="02010601000101010101" pitchFamily="2" charset="-120"/>
                <a:ea typeface="BiauKai" panose="02010601000101010101" pitchFamily="2" charset="-120"/>
              </a:rPr>
              <a:t>數位設計概述 </a:t>
            </a:r>
            <a:endParaRPr kumimoji="1"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0E1CEDA-0350-1F0E-8792-6EF20F41F6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effectLst/>
                <a:latin typeface="BiauKai" panose="02010601000101010101" pitchFamily="2" charset="-120"/>
                <a:ea typeface="BiauKai" panose="02010601000101010101" pitchFamily="2" charset="-120"/>
              </a:rPr>
              <a:t>數位設計沿革及軟、硬體設備概述</a:t>
            </a:r>
          </a:p>
        </p:txBody>
      </p:sp>
    </p:spTree>
    <p:extLst>
      <p:ext uri="{BB962C8B-B14F-4D97-AF65-F5344CB8AC3E}">
        <p14:creationId xmlns:p14="http://schemas.microsoft.com/office/powerpoint/2010/main" val="387368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9347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b="1" dirty="0"/>
              <a:t>早期發展（</a:t>
            </a:r>
            <a:r>
              <a:rPr lang="en-US" altLang="zh-TW" sz="3600" b="1" dirty="0"/>
              <a:t> 1950</a:t>
            </a:r>
            <a:r>
              <a:rPr lang="en" altLang="zh-TW" sz="3600" b="1" dirty="0"/>
              <a:t>s–1980s </a:t>
            </a:r>
            <a:r>
              <a:rPr lang="zh-TW" altLang="en" sz="3600" b="1" dirty="0"/>
              <a:t>）</a:t>
            </a:r>
            <a:endParaRPr lang="en-US" altLang="zh-TW" sz="36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D2A4D5-DCBE-BD94-9877-CFDF8B67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0" y="3143437"/>
            <a:ext cx="3278040" cy="25339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899BF68-631C-8FC2-E928-BC9C8B8D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63" y="3143437"/>
            <a:ext cx="3278040" cy="24648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E5FA9F1-5AF2-4D42-6A8A-CB4D7E611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55" y="3178509"/>
            <a:ext cx="3278039" cy="246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2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9347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b="1" dirty="0"/>
              <a:t>早期發展（</a:t>
            </a:r>
            <a:r>
              <a:rPr lang="en-US" altLang="zh-TW" sz="3600" b="1" dirty="0"/>
              <a:t> 1950</a:t>
            </a:r>
            <a:r>
              <a:rPr lang="en" altLang="zh-TW" sz="3600" b="1" dirty="0"/>
              <a:t>s–1980s </a:t>
            </a:r>
            <a:r>
              <a:rPr lang="zh-TW" altLang="en" sz="3600" b="1" dirty="0"/>
              <a:t>）</a:t>
            </a:r>
            <a:endParaRPr lang="en-US" altLang="zh-TW" sz="36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29877F-A5B9-B662-E1AF-F59472F7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120" y="2692400"/>
            <a:ext cx="3719062" cy="37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0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449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多媒體時代（</a:t>
            </a:r>
            <a:r>
              <a:rPr lang="en-US" altLang="zh-TW" sz="4000" b="1" dirty="0"/>
              <a:t>1990</a:t>
            </a:r>
            <a:r>
              <a:rPr lang="en" altLang="zh-TW" sz="4000" b="1" dirty="0"/>
              <a:t>s–2000s</a:t>
            </a:r>
            <a:r>
              <a:rPr lang="zh-TW" altLang="en" sz="4000" b="1" dirty="0"/>
              <a:t> ）</a:t>
            </a:r>
            <a:endParaRPr lang="en" altLang="zh-TW" sz="4000" dirty="0"/>
          </a:p>
          <a:p>
            <a:pPr marL="0" indent="0" algn="ctr">
              <a:buNone/>
            </a:pPr>
            <a:endParaRPr lang="en" altLang="zh-TW" sz="3600" dirty="0"/>
          </a:p>
          <a:p>
            <a:r>
              <a:rPr lang="en" altLang="zh-TW" sz="3200" dirty="0"/>
              <a:t>Adobe Photoshop </a:t>
            </a:r>
            <a:r>
              <a:rPr lang="zh-TW" altLang="en-US" sz="3200" dirty="0"/>
              <a:t>與 </a:t>
            </a:r>
            <a:r>
              <a:rPr lang="en" altLang="zh-TW" sz="3200" dirty="0"/>
              <a:t>Illustrator </a:t>
            </a:r>
            <a:r>
              <a:rPr lang="zh-TW" altLang="en-US" sz="3200" dirty="0"/>
              <a:t>的興起</a:t>
            </a:r>
          </a:p>
          <a:p>
            <a:r>
              <a:rPr lang="en-US" altLang="zh-TW" sz="3200" dirty="0"/>
              <a:t>3</a:t>
            </a:r>
            <a:r>
              <a:rPr lang="en" altLang="zh-TW" sz="3200" dirty="0"/>
              <a:t>D </a:t>
            </a:r>
            <a:r>
              <a:rPr lang="zh-TW" altLang="en-US" sz="3200" dirty="0"/>
              <a:t>設計與動畫工具（</a:t>
            </a:r>
            <a:r>
              <a:rPr lang="en-US" altLang="zh-TW" sz="3200" dirty="0"/>
              <a:t>3</a:t>
            </a:r>
            <a:r>
              <a:rPr lang="en" altLang="zh-TW" sz="3200" dirty="0"/>
              <a:t>ds Max</a:t>
            </a:r>
            <a:r>
              <a:rPr lang="zh-TW" altLang="en" sz="3200" dirty="0"/>
              <a:t>、</a:t>
            </a:r>
            <a:r>
              <a:rPr lang="en" altLang="zh-TW" sz="3200" dirty="0"/>
              <a:t>Maya</a:t>
            </a:r>
            <a:r>
              <a:rPr lang="zh-TW" altLang="en" sz="3200" dirty="0"/>
              <a:t>）</a:t>
            </a:r>
          </a:p>
          <a:p>
            <a:r>
              <a:rPr lang="zh-TW" altLang="en-US" sz="3200" dirty="0"/>
              <a:t>多媒體設計與網頁設計崛起</a:t>
            </a:r>
          </a:p>
        </p:txBody>
      </p:sp>
    </p:spTree>
    <p:extLst>
      <p:ext uri="{BB962C8B-B14F-4D97-AF65-F5344CB8AC3E}">
        <p14:creationId xmlns:p14="http://schemas.microsoft.com/office/powerpoint/2010/main" val="4215775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863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多媒體時代（</a:t>
            </a:r>
            <a:r>
              <a:rPr lang="en-US" altLang="zh-TW" sz="4000" b="1" dirty="0"/>
              <a:t>1990</a:t>
            </a:r>
            <a:r>
              <a:rPr lang="en" altLang="zh-TW" sz="4000" b="1" dirty="0"/>
              <a:t>s–2000s</a:t>
            </a:r>
            <a:r>
              <a:rPr lang="zh-TW" altLang="en" sz="4000" b="1" dirty="0"/>
              <a:t> ）</a:t>
            </a:r>
            <a:endParaRPr lang="en" altLang="zh-TW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F45484-D574-70C3-2976-C0CEF8D51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" y="3369056"/>
            <a:ext cx="3034030" cy="24272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15ED71E-5820-66F4-A9EB-79452535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597" y="3385819"/>
            <a:ext cx="3034030" cy="24272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532AD0-FFA7-1EFA-3F68-692AA7E87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889" y="3429000"/>
            <a:ext cx="3032441" cy="24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863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多媒體時代（</a:t>
            </a:r>
            <a:r>
              <a:rPr lang="en-US" altLang="zh-TW" sz="4000" b="1" dirty="0"/>
              <a:t>1990</a:t>
            </a:r>
            <a:r>
              <a:rPr lang="en" altLang="zh-TW" sz="4000" b="1" dirty="0"/>
              <a:t>s–2000s</a:t>
            </a:r>
            <a:r>
              <a:rPr lang="zh-TW" altLang="en" sz="4000" b="1" dirty="0"/>
              <a:t> ）</a:t>
            </a:r>
            <a:endParaRPr lang="en" altLang="zh-TW" sz="4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27D7B8A-C5BF-EE8D-6D3E-974312FA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70" y="2885440"/>
            <a:ext cx="4095750" cy="3276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607B035-93C6-3305-11D9-208DB39BF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810" y="2885440"/>
            <a:ext cx="40957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863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400" dirty="0"/>
              <a:t>多媒體時代（</a:t>
            </a:r>
            <a:r>
              <a:rPr lang="en" altLang="zh-TW" sz="4000" b="1" dirty="0"/>
              <a:t>2010s–</a:t>
            </a:r>
            <a:r>
              <a:rPr lang="zh-TW" altLang="en-US" sz="4000" b="1" dirty="0"/>
              <a:t>至今</a:t>
            </a:r>
            <a:r>
              <a:rPr lang="zh-TW" altLang="en" sz="4400" b="1" dirty="0"/>
              <a:t>）</a:t>
            </a:r>
            <a:endParaRPr lang="en" altLang="zh-TW" sz="4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6482AF-C524-4032-1F57-BE97E1D5D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" y="3068320"/>
            <a:ext cx="3276600" cy="262128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192AE3C-AE01-2297-BD8B-BDD03F1C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30" y="3068320"/>
            <a:ext cx="3276600" cy="262128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14A996E-689E-7458-D2FB-98908D0A8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370" y="3068320"/>
            <a:ext cx="327660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7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1671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數位設計軟體工具</a:t>
            </a:r>
            <a:endParaRPr lang="en" altLang="zh-TW" sz="3600" dirty="0"/>
          </a:p>
          <a:p>
            <a:pPr marL="0" indent="0" algn="ctr">
              <a:buNone/>
            </a:pPr>
            <a:r>
              <a:rPr lang="en" altLang="zh-TW" sz="2400" b="1" dirty="0"/>
              <a:t>2D </a:t>
            </a:r>
            <a:r>
              <a:rPr lang="zh-TW" altLang="en-US" sz="2400" b="1" dirty="0"/>
              <a:t>設計軟體</a:t>
            </a:r>
            <a:r>
              <a:rPr lang="zh-TW" altLang="en-US" sz="2400" dirty="0"/>
              <a:t>：</a:t>
            </a:r>
            <a:r>
              <a:rPr lang="en" altLang="zh-TW" sz="2400" dirty="0"/>
              <a:t>Photoshop</a:t>
            </a:r>
            <a:r>
              <a:rPr lang="zh-TW" altLang="en" sz="2400" dirty="0"/>
              <a:t>、</a:t>
            </a:r>
            <a:r>
              <a:rPr lang="en" altLang="zh-TW" sz="2400" dirty="0"/>
              <a:t>Illustrator</a:t>
            </a:r>
            <a:r>
              <a:rPr lang="zh-TW" altLang="en" sz="2400" dirty="0"/>
              <a:t>、</a:t>
            </a:r>
            <a:r>
              <a:rPr lang="en" altLang="zh-TW" sz="2400" dirty="0"/>
              <a:t>Procreate</a:t>
            </a:r>
            <a:r>
              <a:rPr lang="zh-TW" altLang="en" sz="2400" dirty="0"/>
              <a:t>、</a:t>
            </a:r>
            <a:r>
              <a:rPr lang="en" altLang="zh-TW" sz="2400" dirty="0"/>
              <a:t>Figma</a:t>
            </a:r>
            <a:endParaRPr lang="zh-TW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A88E46A-6D35-D209-6EFB-04705788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77" y="3794760"/>
            <a:ext cx="2571750" cy="20574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7119B0A-DF15-7483-97B6-A0307F907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410" y="3794760"/>
            <a:ext cx="2571750" cy="20574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ABC0D42-B883-C49E-94F0-1A6AC9E85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243" y="3794760"/>
            <a:ext cx="2571750" cy="2057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28FF2BD-BD9B-5270-2679-CC03A39A3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076" y="3794760"/>
            <a:ext cx="25717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1671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數位設計軟體工具</a:t>
            </a:r>
            <a:endParaRPr lang="en" altLang="zh-TW" sz="3600" dirty="0"/>
          </a:p>
          <a:p>
            <a:pPr marL="0" indent="0" algn="ctr">
              <a:buNone/>
            </a:pPr>
            <a:r>
              <a:rPr lang="en" altLang="zh-TW" sz="2400" b="1" dirty="0"/>
              <a:t>3D </a:t>
            </a:r>
            <a:r>
              <a:rPr lang="zh-TW" altLang="en-US" sz="2400" b="1" dirty="0"/>
              <a:t>設計與動畫</a:t>
            </a:r>
            <a:r>
              <a:rPr lang="zh-TW" altLang="en-US" sz="2400" dirty="0"/>
              <a:t>：</a:t>
            </a:r>
            <a:r>
              <a:rPr lang="en" altLang="zh-TW" sz="2400" dirty="0"/>
              <a:t>Blender</a:t>
            </a:r>
            <a:r>
              <a:rPr lang="zh-TW" altLang="en" sz="2400" dirty="0"/>
              <a:t>、</a:t>
            </a:r>
            <a:r>
              <a:rPr lang="en" altLang="zh-TW" sz="2400" dirty="0"/>
              <a:t>Maya</a:t>
            </a:r>
            <a:r>
              <a:rPr lang="zh-TW" altLang="en" sz="2400" dirty="0"/>
              <a:t>、</a:t>
            </a:r>
            <a:r>
              <a:rPr lang="en" altLang="zh-TW" sz="2400" dirty="0"/>
              <a:t>Cinema 4D</a:t>
            </a:r>
            <a:r>
              <a:rPr lang="zh-TW" altLang="en" sz="2400" dirty="0"/>
              <a:t>、</a:t>
            </a:r>
            <a:r>
              <a:rPr lang="en" altLang="zh-TW" sz="2400" dirty="0"/>
              <a:t>Unity</a:t>
            </a:r>
            <a:r>
              <a:rPr lang="zh-TW" altLang="en" sz="2400" dirty="0"/>
              <a:t>、</a:t>
            </a:r>
            <a:r>
              <a:rPr lang="en" altLang="zh-TW" sz="2400" dirty="0"/>
              <a:t>Unreal Engine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0A676D4-463D-2815-F288-D478D832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2" y="3942080"/>
            <a:ext cx="1968500" cy="15748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6DB2229-BCD8-3880-537D-547B49BA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442" y="3942080"/>
            <a:ext cx="1968500" cy="15748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88DF327-F728-03A0-0F5C-C0BA6CA7B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162" y="3942080"/>
            <a:ext cx="1968500" cy="15748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AEA9F59-FE51-DC50-80CD-288E2F26E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882" y="3942080"/>
            <a:ext cx="1968500" cy="15748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ECF1809-A1B8-B74B-5561-F62236EF0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9602" y="3942080"/>
            <a:ext cx="19685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4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1671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數位設計軟體工具</a:t>
            </a:r>
            <a:endParaRPr lang="en" altLang="zh-TW" sz="3600" dirty="0"/>
          </a:p>
          <a:p>
            <a:pPr marL="0" indent="0" algn="ctr">
              <a:buNone/>
            </a:pPr>
            <a:r>
              <a:rPr lang="zh-TW" altLang="en-US" sz="2400" b="1" dirty="0"/>
              <a:t>影音後製</a:t>
            </a:r>
            <a:r>
              <a:rPr lang="zh-TW" altLang="en-US" sz="2400" dirty="0"/>
              <a:t>：</a:t>
            </a:r>
            <a:r>
              <a:rPr lang="en" altLang="zh-TW" sz="2400" dirty="0"/>
              <a:t>Premiere Pro</a:t>
            </a:r>
            <a:r>
              <a:rPr lang="zh-TW" altLang="en" sz="2400" dirty="0"/>
              <a:t>、</a:t>
            </a:r>
            <a:r>
              <a:rPr lang="en" altLang="zh-TW" sz="2400" dirty="0"/>
              <a:t>After Effects</a:t>
            </a:r>
            <a:r>
              <a:rPr lang="zh-TW" altLang="en" sz="2400" dirty="0"/>
              <a:t>、</a:t>
            </a:r>
            <a:r>
              <a:rPr lang="en" altLang="zh-TW" sz="2400" dirty="0"/>
              <a:t>DaVinci Resolve</a:t>
            </a: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00D8E6-87EC-175E-821A-028CA0D3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91" y="3657600"/>
            <a:ext cx="3238500" cy="2590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9E85737-4E2F-7A78-9506-E1966E1D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51" y="3657600"/>
            <a:ext cx="3238500" cy="25908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7E2F527-140E-DCA3-137A-41E883C3C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911" y="3683000"/>
            <a:ext cx="3238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34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449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硬體設備演進與應用</a:t>
            </a:r>
            <a:endParaRPr lang="en-US" altLang="zh-TW" sz="4000" dirty="0"/>
          </a:p>
          <a:p>
            <a:pPr marL="0" indent="0" algn="ctr">
              <a:buNone/>
            </a:pPr>
            <a:endParaRPr lang="en" altLang="zh-TW" sz="3600" dirty="0"/>
          </a:p>
          <a:p>
            <a:r>
              <a:rPr lang="zh-TW" altLang="en-US" sz="2400" b="1" dirty="0"/>
              <a:t>電腦與運算能力：從工作站到筆電、平板</a:t>
            </a:r>
          </a:p>
          <a:p>
            <a:r>
              <a:rPr lang="zh-TW" altLang="en-US" sz="2400" dirty="0"/>
              <a:t>以前設計師或工程師要做很複雜的電腦繪圖或運算，只能用超大台、超強的「工作站電腦」，就像一台巨無霸超跑。</a:t>
            </a:r>
            <a:br>
              <a:rPr lang="zh-TW" altLang="en-US" sz="2400" dirty="0"/>
            </a:br>
            <a:r>
              <a:rPr lang="zh-TW" altLang="en-US" sz="2400" dirty="0"/>
              <a:t>現在，隨著科技進步，筆電、甚至平板電腦都能做很多以前只有工作站能做的事。比如，你拿 </a:t>
            </a:r>
            <a:r>
              <a:rPr lang="en" altLang="zh-TW" sz="2400" dirty="0"/>
              <a:t>iPad </a:t>
            </a:r>
            <a:r>
              <a:rPr lang="zh-TW" altLang="en-US" sz="2400" dirty="0"/>
              <a:t>就可以畫圖、建模，甚至做簡單動畫。</a:t>
            </a:r>
            <a:br>
              <a:rPr lang="zh-TW" altLang="en-US" sz="2400" dirty="0"/>
            </a:br>
            <a:r>
              <a:rPr lang="zh-TW" altLang="en-US" sz="2400" dirty="0"/>
              <a:t>→ 重點：電腦越來越小、越輕便，但運算能力越來越強。</a:t>
            </a:r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3313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數位設計的定義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/>
              <a:t>數位設計</a:t>
            </a:r>
            <a:r>
              <a:rPr lang="zh-TW" altLang="en-US" sz="3600" dirty="0"/>
              <a:t>是利用電腦與數位工具來進行創意表達、視覺傳達與功能設計的過程。它的成果通常以「數位檔案」的形式存在，可以在螢幕上觀看、互動，或透過輸出裝置（如印刷、</a:t>
            </a:r>
            <a:r>
              <a:rPr lang="en-US" altLang="zh-TW" sz="3600" dirty="0"/>
              <a:t>3</a:t>
            </a:r>
            <a:r>
              <a:rPr lang="en" altLang="zh-TW" sz="3600" dirty="0"/>
              <a:t>D </a:t>
            </a:r>
            <a:r>
              <a:rPr lang="zh-TW" altLang="en-US" sz="3600" dirty="0"/>
              <a:t>列印、</a:t>
            </a:r>
            <a:r>
              <a:rPr lang="en" altLang="zh-TW" sz="3600" dirty="0"/>
              <a:t>VR/AR </a:t>
            </a:r>
            <a:r>
              <a:rPr lang="zh-TW" altLang="en-US" sz="3600" dirty="0"/>
              <a:t>顯示）呈現。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67594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1671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硬體設備演進與應用</a:t>
            </a:r>
            <a:endParaRPr lang="en-US" altLang="zh-TW" sz="4000" dirty="0"/>
          </a:p>
          <a:p>
            <a:pPr marL="0" indent="0" algn="ctr">
              <a:buNone/>
            </a:pPr>
            <a:r>
              <a:rPr lang="zh-TW" altLang="en-US" sz="2400" b="1" dirty="0"/>
              <a:t>電腦與運算能力</a:t>
            </a:r>
            <a:endParaRPr lang="en-US" altLang="zh-TW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DCDB07-317B-4748-5629-4F21844F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75" y="3952240"/>
            <a:ext cx="2891928" cy="19202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EEA8E8-C91F-FD82-52EF-6B68E980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703" y="3952241"/>
            <a:ext cx="2676915" cy="19202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E3003BF-2D16-9EBE-E4D0-69F7669D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918" y="3952240"/>
            <a:ext cx="2400300" cy="19202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76C07F-02E9-E5AB-AC2D-D83B69CBF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618" y="3952240"/>
            <a:ext cx="240030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35201"/>
            <a:ext cx="9905998" cy="41960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TW" altLang="en-US" sz="4000" dirty="0"/>
              <a:t>硬體設備演進與應用</a:t>
            </a:r>
            <a:endParaRPr lang="en-US" altLang="zh-TW" sz="4000" dirty="0"/>
          </a:p>
          <a:p>
            <a:pPr marL="0" indent="0" algn="ctr">
              <a:buNone/>
            </a:pPr>
            <a:endParaRPr lang="en" altLang="zh-TW" sz="3600" dirty="0"/>
          </a:p>
          <a:p>
            <a:r>
              <a:rPr lang="zh-TW" altLang="en-US" sz="2400" b="1" dirty="0"/>
              <a:t>輸入設備：滑鼠、繪圖板、觸控螢幕、</a:t>
            </a:r>
            <a:r>
              <a:rPr lang="en" altLang="zh-TW" sz="2400" b="1" dirty="0"/>
              <a:t>VR/AR </a:t>
            </a:r>
            <a:r>
              <a:rPr lang="zh-TW" altLang="en-US" sz="2400" b="1" dirty="0"/>
              <a:t>裝置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400" b="1" dirty="0"/>
              <a:t>滑鼠</a:t>
            </a:r>
            <a:r>
              <a:rPr lang="zh-TW" altLang="en-US" sz="2400" dirty="0"/>
              <a:t>：最基本的操作工具，就像手指在螢幕外的延伸。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400" b="1" dirty="0"/>
              <a:t>繪圖板</a:t>
            </a:r>
            <a:r>
              <a:rPr lang="zh-TW" altLang="en-US" sz="2400" dirty="0"/>
              <a:t>：專為畫畫或設計的人準備，用筆直接在板子上畫，電腦就能感應。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400" b="1" dirty="0"/>
              <a:t>觸控螢幕</a:t>
            </a:r>
            <a:r>
              <a:rPr lang="zh-TW" altLang="en-US" sz="2400" dirty="0"/>
              <a:t>：手機、平板就是這種，直接用手點、滑、畫。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sz="2400" b="1" dirty="0"/>
              <a:t>VR/AR </a:t>
            </a:r>
            <a:r>
              <a:rPr lang="zh-TW" altLang="en-US" sz="2400" b="1" dirty="0"/>
              <a:t>裝置</a:t>
            </a:r>
            <a:r>
              <a:rPr lang="zh-TW" altLang="en-US" sz="2400" dirty="0"/>
              <a:t>：戴上頭盔或眼鏡，你就能在虛擬世界裡操作，比如戴 </a:t>
            </a:r>
            <a:r>
              <a:rPr lang="en" altLang="zh-TW" sz="2400" dirty="0"/>
              <a:t>VR </a:t>
            </a:r>
            <a:r>
              <a:rPr lang="zh-TW" altLang="en-US" sz="2400" dirty="0"/>
              <a:t>畫 </a:t>
            </a:r>
            <a:r>
              <a:rPr lang="en-US" altLang="zh-TW" sz="2400" dirty="0"/>
              <a:t>3</a:t>
            </a:r>
            <a:r>
              <a:rPr lang="en" altLang="zh-TW" sz="2400" dirty="0"/>
              <a:t>D </a:t>
            </a:r>
            <a:r>
              <a:rPr lang="zh-TW" altLang="en-US" sz="2400" dirty="0"/>
              <a:t>圖，或用 </a:t>
            </a:r>
            <a:r>
              <a:rPr lang="en" altLang="zh-TW" sz="2400" dirty="0"/>
              <a:t>AR </a:t>
            </a:r>
            <a:r>
              <a:rPr lang="zh-TW" altLang="en-US" sz="2400" dirty="0"/>
              <a:t>把虛擬家具「放到」你的房間裡。</a:t>
            </a:r>
            <a:br>
              <a:rPr lang="zh-TW" altLang="en-US" sz="2400" dirty="0"/>
            </a:br>
            <a:r>
              <a:rPr lang="zh-TW" altLang="en-US" sz="2400" dirty="0"/>
              <a:t>→ 重點：輸入方式越來越自然，從滑鼠 → 手 → 甚至整個身體動作</a:t>
            </a:r>
            <a:r>
              <a:rPr lang="zh-TW" altLang="en-US" sz="2000" dirty="0"/>
              <a:t>。</a:t>
            </a:r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15528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1671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硬體設備演進與應用</a:t>
            </a:r>
            <a:endParaRPr lang="en-US" altLang="zh-TW" sz="4000" dirty="0"/>
          </a:p>
          <a:p>
            <a:pPr marL="0" indent="0" algn="ctr">
              <a:buNone/>
            </a:pPr>
            <a:r>
              <a:rPr lang="zh-TW" altLang="en-US" sz="2400" b="1" dirty="0"/>
              <a:t>輸入設備：滑鼠、繪圖板、觸控螢幕、</a:t>
            </a:r>
            <a:r>
              <a:rPr lang="en" altLang="zh-TW" sz="2400" b="1" dirty="0"/>
              <a:t>VR/AR </a:t>
            </a:r>
            <a:r>
              <a:rPr lang="zh-TW" altLang="en-US" sz="2400" b="1" dirty="0"/>
              <a:t>裝置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A0576A7-FF66-9A07-8853-3FA6400D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42" y="3799840"/>
            <a:ext cx="2849247" cy="22793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FAC291-717E-ED04-CC15-B60E2969C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98" y="3799840"/>
            <a:ext cx="2849248" cy="227939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A9B5B9B-F625-795D-CDFB-89777589C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845" y="3799840"/>
            <a:ext cx="2849247" cy="227939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3098ACC-C07A-2725-701C-A059E0584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092" y="3799840"/>
            <a:ext cx="2849248" cy="22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33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35201"/>
            <a:ext cx="9905998" cy="43789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200" b="1" dirty="0"/>
              <a:t>輸出設備：印表機、</a:t>
            </a:r>
            <a:r>
              <a:rPr lang="en-US" altLang="zh-TW" sz="3200" b="1" dirty="0"/>
              <a:t>3</a:t>
            </a:r>
            <a:r>
              <a:rPr lang="en" altLang="zh-TW" sz="3200" b="1" dirty="0"/>
              <a:t>D </a:t>
            </a:r>
            <a:r>
              <a:rPr lang="zh-TW" altLang="en-US" sz="3200" b="1" dirty="0"/>
              <a:t>列印、</a:t>
            </a:r>
            <a:r>
              <a:rPr lang="en" altLang="zh-TW" sz="3200" b="1" dirty="0"/>
              <a:t>VR/AR </a:t>
            </a:r>
            <a:r>
              <a:rPr lang="zh-TW" altLang="en-US" sz="3200" b="1" dirty="0"/>
              <a:t>顯示器</a:t>
            </a:r>
            <a:endParaRPr lang="en-US" altLang="zh-TW" sz="3200" b="1" dirty="0"/>
          </a:p>
          <a:p>
            <a:pPr marL="0" indent="0">
              <a:buNone/>
            </a:pPr>
            <a:endParaRPr lang="zh-TW" altLang="en-US" sz="3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600" b="1" dirty="0"/>
              <a:t>印表機</a:t>
            </a:r>
            <a:r>
              <a:rPr lang="zh-TW" altLang="en-US" sz="2600" dirty="0"/>
              <a:t>：把電腦裡的圖或文字「印」出來。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sz="2600" b="1" dirty="0"/>
              <a:t>3</a:t>
            </a:r>
            <a:r>
              <a:rPr lang="en" altLang="zh-TW" sz="2600" b="1" dirty="0"/>
              <a:t>D </a:t>
            </a:r>
            <a:r>
              <a:rPr lang="zh-TW" altLang="en-US" sz="2600" b="1" dirty="0"/>
              <a:t>列印</a:t>
            </a:r>
            <a:r>
              <a:rPr lang="zh-TW" altLang="en-US" sz="2600" dirty="0"/>
              <a:t>：不只印紙，還能印立體東西，例如手機殼、玩具零件。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sz="2600" b="1" dirty="0"/>
              <a:t>VR/AR </a:t>
            </a:r>
            <a:r>
              <a:rPr lang="zh-TW" altLang="en-US" sz="2600" b="1" dirty="0"/>
              <a:t>顯示器</a:t>
            </a:r>
            <a:r>
              <a:rPr lang="zh-TW" altLang="en-US" sz="2600" dirty="0"/>
              <a:t>：讓你「看到」虛擬世界，不只是平面螢幕，而是能環繞四周，像真的在遊戲或設計裡面。</a:t>
            </a:r>
            <a:br>
              <a:rPr lang="zh-TW" altLang="en-US" sz="2600" dirty="0"/>
            </a:br>
            <a:endParaRPr lang="en-US" altLang="zh-TW" sz="2600" dirty="0"/>
          </a:p>
          <a:p>
            <a:pPr marL="0" indent="0">
              <a:buNone/>
            </a:pPr>
            <a:r>
              <a:rPr lang="zh-TW" altLang="en-US" sz="2600" dirty="0"/>
              <a:t>重點：電腦的成果不只是停在螢幕，還能變成「真實的東西」或「沉浸式體驗」。</a:t>
            </a:r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5697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1671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硬體設備演進與應用</a:t>
            </a:r>
            <a:endParaRPr lang="en-US" altLang="zh-TW" sz="4000" dirty="0"/>
          </a:p>
          <a:p>
            <a:pPr marL="0" indent="0" algn="ctr">
              <a:buNone/>
            </a:pPr>
            <a:r>
              <a:rPr lang="zh-TW" altLang="en-US" sz="2400" b="1" dirty="0"/>
              <a:t>輸出設備：印表機、</a:t>
            </a:r>
            <a:r>
              <a:rPr lang="en-US" altLang="zh-TW" sz="2400" b="1" dirty="0"/>
              <a:t>3</a:t>
            </a:r>
            <a:r>
              <a:rPr lang="en" altLang="zh-TW" sz="2400" b="1" dirty="0"/>
              <a:t>D </a:t>
            </a:r>
            <a:r>
              <a:rPr lang="zh-TW" altLang="en-US" sz="2400" b="1" dirty="0"/>
              <a:t>列印、</a:t>
            </a:r>
            <a:r>
              <a:rPr lang="en" altLang="zh-TW" sz="2400" b="1" dirty="0"/>
              <a:t>VR/AR </a:t>
            </a:r>
            <a:r>
              <a:rPr lang="zh-TW" altLang="en-US" sz="2400" b="1" dirty="0"/>
              <a:t>顯示器</a:t>
            </a:r>
            <a:endParaRPr lang="en-US" altLang="zh-TW" sz="24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3847193-EBA5-FA21-FEE0-C2159E63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3" y="3785235"/>
            <a:ext cx="2678110" cy="21424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25931E5-D757-F387-50C2-D209B0FE1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1" y="3785235"/>
            <a:ext cx="2678111" cy="21424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04FBE2D-7E4D-14CA-B36F-B13AD1DEE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6" y="3785234"/>
            <a:ext cx="2672349" cy="214248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A3770CD-1BE3-0902-C26F-26A787AA9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310" y="3785236"/>
            <a:ext cx="2142490" cy="21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42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35201"/>
            <a:ext cx="9905998" cy="43789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500" dirty="0"/>
              <a:t>工作環境趨勢：跨平台協作、雲端渲染、遠端設計</a:t>
            </a:r>
            <a:endParaRPr lang="en-US" altLang="zh-TW" sz="3500" dirty="0"/>
          </a:p>
          <a:p>
            <a:pPr marL="0" indent="0">
              <a:buNone/>
            </a:pPr>
            <a:endParaRPr lang="zh-TW" altLang="en-US" sz="3200" b="1" dirty="0"/>
          </a:p>
          <a:p>
            <a:r>
              <a:rPr lang="zh-TW" altLang="en-US" sz="2400" b="1" dirty="0"/>
              <a:t>跨平台協作</a:t>
            </a:r>
            <a:r>
              <a:rPr lang="zh-TW" altLang="en-US" sz="2400" dirty="0"/>
              <a:t>：你在家用平板畫草圖，去學校用電腦繼續改，手機上也能看，所有裝置都能接續使用。</a:t>
            </a:r>
          </a:p>
          <a:p>
            <a:r>
              <a:rPr lang="zh-TW" altLang="en-US" sz="2400" b="1" dirty="0"/>
              <a:t>雲端渲染</a:t>
            </a:r>
            <a:r>
              <a:rPr lang="zh-TW" altLang="en-US" sz="2400" dirty="0"/>
              <a:t>：有些電腦太慢，沒辦法自己算出高品質的動畫，就把檔案丟到「雲端伺服器」讓超強電腦幫你算，算完再傳回來。</a:t>
            </a:r>
          </a:p>
          <a:p>
            <a:r>
              <a:rPr lang="zh-TW" altLang="en-US" sz="2400" b="1" dirty="0"/>
              <a:t>遠端設計</a:t>
            </a:r>
            <a:r>
              <a:rPr lang="zh-TW" altLang="en-US" sz="2400" dirty="0"/>
              <a:t>：設計師不用坐在同一間辦公室，大家可以在不同地方同時編輯同一個 </a:t>
            </a:r>
            <a:r>
              <a:rPr lang="en-US" altLang="zh-TW" sz="2400" dirty="0"/>
              <a:t>3</a:t>
            </a:r>
            <a:r>
              <a:rPr lang="en" altLang="zh-TW" sz="2400" dirty="0"/>
              <a:t>D </a:t>
            </a:r>
            <a:r>
              <a:rPr lang="zh-TW" altLang="en-US" sz="2400" dirty="0"/>
              <a:t>模型，像一起玩 </a:t>
            </a:r>
            <a:r>
              <a:rPr lang="en" altLang="zh-TW" sz="2400" dirty="0"/>
              <a:t>Google </a:t>
            </a:r>
            <a:r>
              <a:rPr lang="zh-TW" altLang="en-US" sz="2400" dirty="0"/>
              <a:t>文件一樣。</a:t>
            </a:r>
            <a:endParaRPr lang="en-US" altLang="zh-TW" sz="2400" dirty="0"/>
          </a:p>
          <a:p>
            <a:br>
              <a:rPr lang="zh-TW" altLang="en-US" sz="2400" dirty="0"/>
            </a:br>
            <a:r>
              <a:rPr lang="zh-TW" altLang="en-US" sz="2400" dirty="0"/>
              <a:t>未來的工作，不一定要「電腦在手邊」，只要有網路就能一起完成。</a:t>
            </a:r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2962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37" y="1375510"/>
            <a:ext cx="5507891" cy="5259752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zh-TW" altLang="en-US" sz="3200" dirty="0"/>
              <a:t>早期終端機時代 </a:t>
            </a:r>
            <a:r>
              <a:rPr lang="en-US" altLang="zh-TW" sz="3200" dirty="0"/>
              <a:t>(1960</a:t>
            </a:r>
            <a:r>
              <a:rPr lang="en" altLang="zh-TW" sz="3200" dirty="0"/>
              <a:t>s-1970s)</a:t>
            </a:r>
          </a:p>
          <a:p>
            <a:pPr marL="0" indent="0">
              <a:buNone/>
            </a:pPr>
            <a:r>
              <a:rPr lang="en" altLang="zh-TW" sz="2000" dirty="0"/>
              <a:t>ARPANET </a:t>
            </a:r>
            <a:r>
              <a:rPr lang="zh-TW" altLang="en-US" sz="2000" dirty="0"/>
              <a:t>於</a:t>
            </a:r>
            <a:r>
              <a:rPr lang="en-US" altLang="zh-TW" sz="2000" dirty="0"/>
              <a:t>1969</a:t>
            </a:r>
            <a:r>
              <a:rPr lang="zh-TW" altLang="en-US" sz="2000" dirty="0"/>
              <a:t>年成立，連接</a:t>
            </a:r>
            <a:r>
              <a:rPr lang="en-US" altLang="zh-TW" sz="2000" dirty="0"/>
              <a:t>4</a:t>
            </a:r>
            <a:r>
              <a:rPr lang="zh-TW" altLang="en-US" sz="2000" dirty="0"/>
              <a:t>個大學節點，使用終端機透過電話線路進行連接。</a:t>
            </a:r>
            <a:endParaRPr lang="en-US" altLang="zh-TW" sz="2000" dirty="0"/>
          </a:p>
          <a:p>
            <a:pPr marL="0" indent="0">
              <a:buNone/>
            </a:pPr>
            <a:endParaRPr lang="en-US" altLang="zh-TW" sz="2000" dirty="0"/>
          </a:p>
          <a:p>
            <a:pPr marL="0" indent="0">
              <a:buNone/>
            </a:pPr>
            <a:r>
              <a:rPr lang="zh-TW" altLang="en-US" b="1" dirty="0"/>
              <a:t>代表裝置</a:t>
            </a:r>
            <a:r>
              <a:rPr lang="zh-TW" altLang="en-US" dirty="0"/>
              <a:t>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電傳打字機 </a:t>
            </a:r>
            <a:r>
              <a:rPr lang="en-US" altLang="zh-TW" b="1" dirty="0"/>
              <a:t>(</a:t>
            </a:r>
            <a:r>
              <a:rPr lang="en" altLang="zh-TW" b="1" dirty="0"/>
              <a:t>Teletype Terminal)</a:t>
            </a:r>
            <a:r>
              <a:rPr lang="zh-TW" altLang="en" dirty="0"/>
              <a:t>：</a:t>
            </a:r>
            <a:r>
              <a:rPr lang="zh-TW" altLang="en-US" dirty="0"/>
              <a:t>最早的網路終端機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ARPANET</a:t>
            </a:r>
            <a:r>
              <a:rPr lang="zh-TW" altLang="en-US" b="1" dirty="0"/>
              <a:t>終端 </a:t>
            </a:r>
            <a:r>
              <a:rPr lang="en-US" altLang="zh-TW" b="1" dirty="0"/>
              <a:t>(</a:t>
            </a:r>
            <a:r>
              <a:rPr lang="en" altLang="zh-TW" b="1" dirty="0"/>
              <a:t>IMP Terminal)</a:t>
            </a:r>
            <a:r>
              <a:rPr lang="zh-TW" altLang="en" dirty="0"/>
              <a:t>：</a:t>
            </a:r>
            <a:r>
              <a:rPr lang="zh-TW" altLang="en-US" dirty="0"/>
              <a:t>第一個網路介面訊息處理器於</a:t>
            </a:r>
            <a:r>
              <a:rPr lang="en-US" altLang="zh-TW" dirty="0"/>
              <a:t>1969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30</a:t>
            </a:r>
            <a:r>
              <a:rPr lang="zh-TW" altLang="en-US" dirty="0"/>
              <a:t>日由</a:t>
            </a:r>
            <a:r>
              <a:rPr lang="en" altLang="zh-TW" dirty="0"/>
              <a:t>BBN</a:t>
            </a:r>
            <a:r>
              <a:rPr lang="zh-TW" altLang="en-US" dirty="0"/>
              <a:t>交付給</a:t>
            </a:r>
            <a:r>
              <a:rPr lang="en" altLang="zh-TW" dirty="0"/>
              <a:t>UCLA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大型主機終端</a:t>
            </a:r>
            <a:r>
              <a:rPr lang="zh-TW" altLang="en-US" dirty="0"/>
              <a:t>：透過專線連接到大型電腦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只能進行文字輸入輸出，需要專門的電話線路連接</a:t>
            </a:r>
          </a:p>
          <a:p>
            <a:pPr marL="0" indent="0">
              <a:buNone/>
            </a:pPr>
            <a:endParaRPr lang="zh-TW" altLang="en-US" sz="3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CFD6A42-4624-C673-B5B3-22258979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519" y="2032000"/>
            <a:ext cx="2901096" cy="43516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99919A-10F1-4A27-E932-D0BD18CAA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44" y="2032000"/>
            <a:ext cx="2935226" cy="43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66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37" y="1375510"/>
            <a:ext cx="5507891" cy="52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個人電腦連網時代 </a:t>
            </a:r>
            <a:r>
              <a:rPr lang="en-US" altLang="zh-TW" sz="2800" dirty="0"/>
              <a:t>(1980</a:t>
            </a:r>
            <a:r>
              <a:rPr lang="en" altLang="zh-TW" sz="2800" dirty="0"/>
              <a:t>s-1990s)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sz="2400" dirty="0"/>
              <a:t>IBM PC 5150 </a:t>
            </a:r>
            <a:r>
              <a:rPr lang="zh-TW" altLang="en-US" sz="2400" dirty="0"/>
              <a:t>於</a:t>
            </a:r>
            <a:r>
              <a:rPr lang="en-US" altLang="zh-TW" sz="2400" dirty="0"/>
              <a:t>1981</a:t>
            </a:r>
            <a:r>
              <a:rPr lang="zh-TW" altLang="en-US" sz="2400" dirty="0"/>
              <a:t>年推出</a:t>
            </a:r>
            <a:endParaRPr lang="en" altLang="zh-TW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400" dirty="0"/>
              <a:t>透過撥號數據機連接網路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1B4E44-AEEB-F5FA-ABAC-D89E1F8F9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7719"/>
            <a:ext cx="5704863" cy="41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6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37" y="1813172"/>
            <a:ext cx="5507891" cy="447821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早期行動上網時代 </a:t>
            </a:r>
            <a:r>
              <a:rPr lang="en-US" altLang="zh-TW" sz="2800" dirty="0"/>
              <a:t>(1990</a:t>
            </a:r>
            <a:r>
              <a:rPr lang="en" altLang="zh-TW" sz="2800" dirty="0"/>
              <a:t>s)</a:t>
            </a:r>
          </a:p>
          <a:p>
            <a:pPr marL="0" indent="0">
              <a:buNone/>
            </a:pPr>
            <a:r>
              <a:rPr lang="en" altLang="zh-TW" sz="2000" dirty="0"/>
              <a:t>IBM Simon</a:t>
            </a:r>
            <a:r>
              <a:rPr lang="zh-TW" altLang="en-US" sz="2000" dirty="0"/>
              <a:t>於</a:t>
            </a:r>
            <a:r>
              <a:rPr lang="en-US" altLang="zh-TW" sz="2000" dirty="0"/>
              <a:t>1994</a:t>
            </a:r>
            <a:r>
              <a:rPr lang="zh-TW" altLang="en-US" sz="2000" dirty="0"/>
              <a:t>年推出，被認為是第一支智慧型手機，具備觸控螢幕和電子郵件功能 </a:t>
            </a:r>
            <a:endParaRPr lang="en-US" altLang="zh-TW" sz="2000" dirty="0"/>
          </a:p>
          <a:p>
            <a:pPr marL="0" indent="0">
              <a:buNone/>
            </a:pPr>
            <a:r>
              <a:rPr lang="en" altLang="zh-TW" sz="2000" dirty="0"/>
              <a:t>Mobile Phone Museum Wikipedia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5D804D5-C92C-6E3C-036D-B5EE8C5A3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755" y="1846361"/>
            <a:ext cx="3058413" cy="465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87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37" y="1375510"/>
            <a:ext cx="5507891" cy="52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網際網路普及時代 </a:t>
            </a:r>
            <a:r>
              <a:rPr lang="en-US" altLang="zh-TW" sz="2400" dirty="0"/>
              <a:t>(1990</a:t>
            </a:r>
            <a:r>
              <a:rPr lang="en" altLang="zh-TW" sz="2400" dirty="0"/>
              <a:t>s</a:t>
            </a:r>
            <a:r>
              <a:rPr lang="zh-TW" altLang="en-US" sz="2400" dirty="0"/>
              <a:t>後期</a:t>
            </a:r>
            <a:r>
              <a:rPr lang="en-US" altLang="zh-TW" sz="2400" dirty="0"/>
              <a:t>-2000</a:t>
            </a:r>
            <a:r>
              <a:rPr lang="en" altLang="zh-TW" sz="2400" dirty="0"/>
              <a:t>s)</a:t>
            </a:r>
          </a:p>
          <a:p>
            <a:pPr marL="0" indent="0">
              <a:buNone/>
            </a:pPr>
            <a:endParaRPr lang="en" altLang="zh-TW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家用電腦搭配寬頻網路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撥號</a:t>
            </a:r>
            <a:r>
              <a:rPr lang="en-US" altLang="zh-TW" b="1" dirty="0"/>
              <a:t>/</a:t>
            </a:r>
            <a:r>
              <a:rPr lang="en" altLang="zh-TW" b="1" dirty="0"/>
              <a:t>ADSL</a:t>
            </a:r>
            <a:r>
              <a:rPr lang="zh-TW" altLang="en" dirty="0"/>
              <a:t>：</a:t>
            </a:r>
            <a:r>
              <a:rPr lang="zh-TW" altLang="en-US" dirty="0"/>
              <a:t>家庭上網的主流方式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BlackBerry</a:t>
            </a:r>
            <a:r>
              <a:rPr lang="zh-TW" altLang="en-US" dirty="0"/>
              <a:t>等商務智慧型手機興起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sz="2000" dirty="0"/>
              <a:t>Nokia 9000 Communicator (1996)</a:t>
            </a: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339E53D-D9F4-874E-5435-620DC404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05" y="3233907"/>
            <a:ext cx="2355658" cy="297401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BBBBBAA-9C6E-EDD8-4418-1ACFF37F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64" y="3518110"/>
            <a:ext cx="3499325" cy="25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9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數位設計的核心特徵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/>
              <a:t>數位化媒介</a:t>
            </a:r>
            <a:endParaRPr lang="en-US" altLang="zh-TW" sz="4000" b="1" dirty="0"/>
          </a:p>
          <a:p>
            <a:pPr marL="0" indent="0">
              <a:buNone/>
            </a:pPr>
            <a:endParaRPr lang="zh-TW" alt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400" dirty="0"/>
              <a:t>使用電腦、平板、繪圖板等設備完成設計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400" dirty="0"/>
              <a:t>成品可以不依賴實體載體，直接以檔案形式分享</a:t>
            </a:r>
          </a:p>
        </p:txBody>
      </p:sp>
    </p:spTree>
    <p:extLst>
      <p:ext uri="{BB962C8B-B14F-4D97-AF65-F5344CB8AC3E}">
        <p14:creationId xmlns:p14="http://schemas.microsoft.com/office/powerpoint/2010/main" val="259644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15" y="1386594"/>
            <a:ext cx="6295925" cy="52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行動網路革命時代 </a:t>
            </a:r>
            <a:r>
              <a:rPr lang="en-US" altLang="zh-TW" sz="2800" dirty="0"/>
              <a:t>(2000</a:t>
            </a:r>
            <a:r>
              <a:rPr lang="en" altLang="zh-TW" sz="2800" dirty="0"/>
              <a:t>s-2010s)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iPhone</a:t>
            </a:r>
            <a:r>
              <a:rPr lang="zh-TW" altLang="en-US" dirty="0"/>
              <a:t>重新定義智慧型手機 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dirty="0"/>
              <a:t>3</a:t>
            </a:r>
            <a:r>
              <a:rPr lang="en" altLang="zh-TW" dirty="0"/>
              <a:t>G/4G</a:t>
            </a:r>
            <a:r>
              <a:rPr lang="zh-TW" altLang="en-US" dirty="0"/>
              <a:t>行動網路普及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b="1" dirty="0"/>
              <a:t>筆記型電腦 </a:t>
            </a:r>
            <a:r>
              <a:rPr lang="en-US" altLang="zh-TW" sz="2000" b="1" dirty="0"/>
              <a:t>+ </a:t>
            </a:r>
            <a:r>
              <a:rPr lang="en" altLang="zh-TW" sz="2000" b="1" dirty="0"/>
              <a:t>Wi-Fi</a:t>
            </a:r>
            <a:r>
              <a:rPr lang="zh-TW" altLang="en" sz="2000" dirty="0"/>
              <a:t>：</a:t>
            </a:r>
            <a:r>
              <a:rPr lang="zh-TW" altLang="en-US" sz="2000" dirty="0"/>
              <a:t>無線網路成為標配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b="1" dirty="0"/>
              <a:t>上網本 </a:t>
            </a:r>
            <a:r>
              <a:rPr lang="en-US" altLang="zh-TW" sz="2000" b="1" dirty="0"/>
              <a:t>(</a:t>
            </a:r>
            <a:r>
              <a:rPr lang="en" altLang="zh-TW" sz="2000" b="1" dirty="0"/>
              <a:t>Netbook)</a:t>
            </a:r>
            <a:r>
              <a:rPr lang="zh-TW" altLang="en" sz="2000" dirty="0"/>
              <a:t>：</a:t>
            </a:r>
            <a:r>
              <a:rPr lang="zh-TW" altLang="en-US" sz="2000" dirty="0"/>
              <a:t>輕便的網路存取裝置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sz="2000" b="1" dirty="0"/>
              <a:t>3</a:t>
            </a:r>
            <a:r>
              <a:rPr lang="en" altLang="zh-TW" sz="2000" b="1" dirty="0"/>
              <a:t>G/4G</a:t>
            </a:r>
            <a:r>
              <a:rPr lang="zh-TW" altLang="en-US" sz="2000" b="1" dirty="0"/>
              <a:t>數據卡</a:t>
            </a:r>
            <a:r>
              <a:rPr lang="zh-TW" altLang="en-US" sz="2000" dirty="0"/>
              <a:t>：筆電的行動網路解決方案</a:t>
            </a:r>
          </a:p>
          <a:p>
            <a:r>
              <a:rPr lang="zh-TW" altLang="en-US" sz="2000" b="1" dirty="0"/>
              <a:t>特徵</a:t>
            </a:r>
            <a:r>
              <a:rPr lang="zh-TW" altLang="en-US" sz="2000" dirty="0"/>
              <a:t>：觸控介面成為主流，應用程式商店興起</a:t>
            </a:r>
          </a:p>
          <a:p>
            <a:pPr>
              <a:buFont typeface="Arial" panose="020B0604020202020204" pitchFamily="34" charset="0"/>
              <a:buChar char="•"/>
            </a:pP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87524D-3CB9-B50C-1B8B-0097DF30A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82" y="4706754"/>
            <a:ext cx="3804585" cy="19395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A4DA68-DF83-2723-3E77-09428ABB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67" y="4706754"/>
            <a:ext cx="2591961" cy="193959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392F11-B558-BE6B-87A9-D57253A77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594" y="1480521"/>
            <a:ext cx="28575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8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9809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15" y="1104209"/>
            <a:ext cx="6939994" cy="52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平板與雲端時代 </a:t>
            </a:r>
            <a:r>
              <a:rPr lang="en-US" altLang="zh-TW" sz="2800" dirty="0"/>
              <a:t>(2010-2015)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iPad (2010)</a:t>
            </a:r>
            <a:r>
              <a:rPr lang="zh-TW" altLang="en" dirty="0"/>
              <a:t>：</a:t>
            </a:r>
            <a:r>
              <a:rPr lang="zh-TW" altLang="en-US" dirty="0"/>
              <a:t>開創平板電腦市場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Android</a:t>
            </a:r>
            <a:r>
              <a:rPr lang="zh-TW" altLang="en-US" b="1" dirty="0"/>
              <a:t>平板</a:t>
            </a:r>
            <a:r>
              <a:rPr lang="zh-TW" altLang="en-US" dirty="0"/>
              <a:t>：</a:t>
            </a:r>
            <a:r>
              <a:rPr lang="en" altLang="zh-TW" dirty="0"/>
              <a:t>Samsung Galaxy Tab</a:t>
            </a:r>
            <a:r>
              <a:rPr lang="zh-TW" altLang="en-US" dirty="0"/>
              <a:t>系列 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Ultrabook</a:t>
            </a:r>
            <a:r>
              <a:rPr lang="zh-TW" altLang="en" dirty="0"/>
              <a:t>：</a:t>
            </a:r>
            <a:r>
              <a:rPr lang="en" altLang="zh-TW" dirty="0"/>
              <a:t>Intel</a:t>
            </a:r>
            <a:r>
              <a:rPr lang="zh-TW" altLang="en-US" dirty="0"/>
              <a:t>推動的輕薄筆電概念 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b="1" dirty="0"/>
              <a:t>4</a:t>
            </a:r>
            <a:r>
              <a:rPr lang="en" altLang="zh-TW" b="1" dirty="0"/>
              <a:t>G</a:t>
            </a:r>
            <a:r>
              <a:rPr lang="zh-TW" altLang="en-US" b="1" dirty="0"/>
              <a:t>智慧型手機</a:t>
            </a:r>
            <a:r>
              <a:rPr lang="zh-TW" altLang="en-US" dirty="0"/>
              <a:t>：</a:t>
            </a:r>
            <a:r>
              <a:rPr lang="en" altLang="zh-TW" dirty="0"/>
              <a:t>iPhone 4S</a:t>
            </a:r>
            <a:r>
              <a:rPr lang="zh-TW" altLang="en" dirty="0"/>
              <a:t>、</a:t>
            </a:r>
            <a:r>
              <a:rPr lang="en" altLang="zh-TW" dirty="0"/>
              <a:t>Samsung Galaxy S</a:t>
            </a:r>
            <a:r>
              <a:rPr lang="zh-TW" altLang="en-US" dirty="0"/>
              <a:t>系列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" altLang="zh-TW" b="1" dirty="0"/>
              <a:t>Chromebook</a:t>
            </a:r>
            <a:r>
              <a:rPr lang="zh-TW" altLang="en" dirty="0"/>
              <a:t>：</a:t>
            </a:r>
            <a:r>
              <a:rPr lang="en" altLang="zh-TW" dirty="0"/>
              <a:t>Google</a:t>
            </a:r>
            <a:r>
              <a:rPr lang="zh-TW" altLang="en-US" dirty="0"/>
              <a:t>的雲端筆記型電腦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/>
              <a:t>平板電腦興起，雲端服務開始普及，</a:t>
            </a:r>
            <a:r>
              <a:rPr lang="en-US" altLang="zh-TW" sz="2000" dirty="0"/>
              <a:t>4</a:t>
            </a:r>
            <a:r>
              <a:rPr lang="en" altLang="zh-TW" sz="2000" dirty="0"/>
              <a:t>G</a:t>
            </a:r>
            <a:r>
              <a:rPr lang="zh-TW" altLang="en-US" sz="2000" dirty="0"/>
              <a:t>網路提供更快的行動上網速度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F367110-85EE-2FA2-4911-335EFD1D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9032"/>
            <a:ext cx="2228535" cy="19695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333AAE-1763-2808-D58B-08F197969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35" y="4769032"/>
            <a:ext cx="1969517" cy="196951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E9AE7A6-7EC4-94B0-43D7-5EED20C3C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640" y="4768514"/>
            <a:ext cx="2638981" cy="196951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E5EC56B-C34E-4C72-2852-84051F1B2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996" y="4769032"/>
            <a:ext cx="3173230" cy="196951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7CC6241-04B6-7EA9-D23C-A2E4EC7D9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124" y="4769031"/>
            <a:ext cx="1969518" cy="196951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3FD8ED9-5C88-EE43-3947-653CEB214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8251" y="936504"/>
            <a:ext cx="2259975" cy="38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31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15" y="1386594"/>
            <a:ext cx="6295925" cy="52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穿戴與物聯網時代 </a:t>
            </a:r>
            <a:r>
              <a:rPr lang="en-US" altLang="zh-TW" sz="2800" dirty="0"/>
              <a:t>(2015-2020)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Apple Watch (2015)</a:t>
            </a:r>
            <a:r>
              <a:rPr lang="zh-TW" altLang="en" dirty="0"/>
              <a:t>：</a:t>
            </a:r>
            <a:r>
              <a:rPr lang="zh-TW" altLang="en-US" dirty="0"/>
              <a:t>智慧手錶市場的領導者 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b="1" dirty="0"/>
              <a:t>2-</a:t>
            </a:r>
            <a:r>
              <a:rPr lang="en" altLang="zh-TW" b="1" dirty="0"/>
              <a:t>in-1</a:t>
            </a:r>
            <a:r>
              <a:rPr lang="zh-TW" altLang="en-US" b="1" dirty="0"/>
              <a:t>筆電</a:t>
            </a:r>
            <a:r>
              <a:rPr lang="zh-TW" altLang="en-US" dirty="0"/>
              <a:t>：</a:t>
            </a:r>
            <a:r>
              <a:rPr lang="en" altLang="zh-TW" dirty="0"/>
              <a:t>Surface Pro</a:t>
            </a:r>
            <a:r>
              <a:rPr lang="zh-TW" altLang="en" dirty="0"/>
              <a:t>、</a:t>
            </a:r>
            <a:r>
              <a:rPr lang="en" altLang="zh-TW" dirty="0"/>
              <a:t>iPad Pro with Keyboard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智慧音箱</a:t>
            </a:r>
            <a:r>
              <a:rPr lang="zh-TW" altLang="en-US" dirty="0"/>
              <a:t>：</a:t>
            </a:r>
            <a:r>
              <a:rPr lang="en" altLang="zh-TW" dirty="0"/>
              <a:t>Amazon Echo</a:t>
            </a:r>
            <a:r>
              <a:rPr lang="zh-TW" altLang="en" dirty="0"/>
              <a:t>、</a:t>
            </a:r>
            <a:r>
              <a:rPr lang="en" altLang="zh-TW" dirty="0"/>
              <a:t>Google Home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VR</a:t>
            </a:r>
            <a:r>
              <a:rPr lang="zh-TW" altLang="en-US" b="1" dirty="0"/>
              <a:t>頭戴裝置</a:t>
            </a:r>
            <a:r>
              <a:rPr lang="zh-TW" altLang="en-US" dirty="0"/>
              <a:t>：</a:t>
            </a:r>
            <a:r>
              <a:rPr lang="en" altLang="zh-TW" dirty="0"/>
              <a:t>Oculus Rift</a:t>
            </a:r>
            <a:r>
              <a:rPr lang="zh-TW" altLang="en" dirty="0"/>
              <a:t>、</a:t>
            </a:r>
            <a:r>
              <a:rPr lang="en" altLang="zh-TW" dirty="0"/>
              <a:t>HTC </a:t>
            </a:r>
            <a:r>
              <a:rPr lang="en" altLang="zh-TW" dirty="0" err="1"/>
              <a:t>Vive</a:t>
            </a:r>
            <a:r>
              <a:rPr lang="en" altLang="zh-TW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物聯網裝置</a:t>
            </a:r>
            <a:r>
              <a:rPr lang="zh-TW" altLang="en-US" dirty="0"/>
              <a:t>：智慧家電、智慧門鎖、健康監測器</a:t>
            </a: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122121-19C6-09FF-6E6B-E39DEF8E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8188"/>
            <a:ext cx="4299622" cy="21498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96C7AC-767C-7C1E-100C-FD94B26B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440" y="4708113"/>
            <a:ext cx="3667557" cy="215296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5C0FF5-721B-BB9C-30D5-1AF7046D6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67" y="4704862"/>
            <a:ext cx="2880052" cy="21600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D2D94C-EDC0-3753-2018-20A01CBC0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794" y="1795000"/>
            <a:ext cx="5056338" cy="28441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E7F3C6-5538-2341-012D-C1B3AA24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622" y="4705031"/>
            <a:ext cx="1492724" cy="215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90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2"/>
            <a:ext cx="9905998" cy="914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上網裝置發展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16" y="1386594"/>
            <a:ext cx="5153316" cy="525975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" altLang="zh-TW" sz="2800" dirty="0"/>
              <a:t>5G</a:t>
            </a:r>
            <a:r>
              <a:rPr lang="zh-TW" altLang="en-US" sz="2800" dirty="0"/>
              <a:t>與</a:t>
            </a:r>
            <a:r>
              <a:rPr lang="en" altLang="zh-TW" sz="2800" dirty="0"/>
              <a:t>AI</a:t>
            </a:r>
            <a:r>
              <a:rPr lang="zh-TW" altLang="en-US" sz="2800" dirty="0"/>
              <a:t>整合時代 </a:t>
            </a:r>
            <a:r>
              <a:rPr lang="en-US" altLang="zh-TW" sz="2800" dirty="0"/>
              <a:t>(2020-</a:t>
            </a:r>
            <a:r>
              <a:rPr lang="zh-TW" altLang="en-US" sz="2800" dirty="0"/>
              <a:t>至今</a:t>
            </a:r>
            <a:r>
              <a:rPr lang="en-US" altLang="zh-TW" sz="2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5G</a:t>
            </a:r>
            <a:r>
              <a:rPr lang="zh-TW" altLang="en-US" b="1" dirty="0"/>
              <a:t>智慧型手機</a:t>
            </a:r>
            <a:r>
              <a:rPr lang="zh-TW" altLang="en-US" dirty="0"/>
              <a:t>：</a:t>
            </a:r>
            <a:r>
              <a:rPr lang="en" altLang="zh-TW" dirty="0"/>
              <a:t>iPhone 12</a:t>
            </a:r>
            <a:r>
              <a:rPr lang="zh-TW" altLang="en-US" dirty="0"/>
              <a:t>系列、</a:t>
            </a:r>
            <a:r>
              <a:rPr lang="en" altLang="zh-TW" dirty="0"/>
              <a:t>Samsung Galaxy S21</a:t>
            </a:r>
            <a:r>
              <a:rPr lang="zh-TW" altLang="en-US" dirty="0"/>
              <a:t>系列 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折疊螢幕手機</a:t>
            </a:r>
            <a:r>
              <a:rPr lang="zh-TW" altLang="en-US" dirty="0"/>
              <a:t>：</a:t>
            </a:r>
            <a:r>
              <a:rPr lang="en" altLang="zh-TW" dirty="0"/>
              <a:t>Galaxy Fold</a:t>
            </a:r>
            <a:r>
              <a:rPr lang="zh-TW" altLang="en" dirty="0"/>
              <a:t>、</a:t>
            </a:r>
            <a:r>
              <a:rPr lang="en" altLang="zh-TW" dirty="0"/>
              <a:t>iPhone 14 Pro Max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ARM</a:t>
            </a:r>
            <a:r>
              <a:rPr lang="zh-TW" altLang="en-US" b="1" dirty="0"/>
              <a:t>筆電</a:t>
            </a:r>
            <a:r>
              <a:rPr lang="zh-TW" altLang="en-US" dirty="0"/>
              <a:t>：</a:t>
            </a:r>
            <a:r>
              <a:rPr lang="en" altLang="zh-TW" dirty="0"/>
              <a:t>MacBook Air M1/M2</a:t>
            </a:r>
            <a:r>
              <a:rPr lang="zh-TW" altLang="en" dirty="0"/>
              <a:t>、</a:t>
            </a:r>
            <a:r>
              <a:rPr lang="en" altLang="zh-TW" dirty="0"/>
              <a:t>Surface Pro 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AR/VR</a:t>
            </a:r>
            <a:r>
              <a:rPr lang="zh-TW" altLang="en-US" b="1" dirty="0"/>
              <a:t>裝置</a:t>
            </a:r>
            <a:r>
              <a:rPr lang="zh-TW" altLang="en-US" dirty="0"/>
              <a:t>：</a:t>
            </a:r>
            <a:r>
              <a:rPr lang="en" altLang="zh-TW" dirty="0"/>
              <a:t>Meta Quest</a:t>
            </a:r>
            <a:r>
              <a:rPr lang="zh-TW" altLang="en" dirty="0"/>
              <a:t>、</a:t>
            </a:r>
            <a:r>
              <a:rPr lang="en" altLang="zh-TW" dirty="0"/>
              <a:t>Apple Vision Pro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b="1" dirty="0"/>
              <a:t>AI</a:t>
            </a:r>
            <a:r>
              <a:rPr lang="zh-TW" altLang="en-US" b="1" dirty="0"/>
              <a:t>助理裝置</a:t>
            </a:r>
            <a:r>
              <a:rPr lang="zh-TW" altLang="en-US" dirty="0"/>
              <a:t>：具備</a:t>
            </a:r>
            <a:r>
              <a:rPr lang="en" altLang="zh-TW" dirty="0" err="1"/>
              <a:t>ChatGPT</a:t>
            </a:r>
            <a:r>
              <a:rPr lang="zh-TW" altLang="en" dirty="0"/>
              <a:t>、</a:t>
            </a:r>
            <a:r>
              <a:rPr lang="en" altLang="zh-TW" dirty="0"/>
              <a:t>Siri</a:t>
            </a:r>
            <a:r>
              <a:rPr lang="zh-TW" altLang="en" dirty="0"/>
              <a:t>、</a:t>
            </a:r>
            <a:r>
              <a:rPr lang="en" altLang="zh-TW" dirty="0"/>
              <a:t>Google Assistant</a:t>
            </a:r>
            <a:r>
              <a:rPr lang="zh-TW" altLang="en-US" dirty="0"/>
              <a:t>的各式裝置 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b="1" dirty="0"/>
              <a:t>邊緣運算裝置</a:t>
            </a:r>
            <a:r>
              <a:rPr lang="zh-TW" altLang="en-US" dirty="0"/>
              <a:t>：支援本地</a:t>
            </a:r>
            <a:r>
              <a:rPr lang="en" altLang="zh-TW" dirty="0"/>
              <a:t>AI</a:t>
            </a:r>
            <a:r>
              <a:rPr lang="zh-TW" altLang="en-US" dirty="0"/>
              <a:t>運算的智慧裝置</a:t>
            </a:r>
            <a:endParaRPr lang="zh-TW" altLang="en-US" sz="2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A8ECED0-B000-EDF4-6BF7-D2FE12D47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709" y="2199394"/>
            <a:ext cx="1669221" cy="166922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5BDA672-4C18-9BB2-8988-10EAC21A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9" y="2199394"/>
            <a:ext cx="1669221" cy="166922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D67B3F7-2205-0DD5-376B-1A60EF951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682" y="2199394"/>
            <a:ext cx="2924896" cy="166922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43740FE-2465-7315-D8EC-6C9A057DD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481" y="3868613"/>
            <a:ext cx="3199400" cy="155526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D8FAAFF-58EF-E0F2-0A19-2E0CE2E2E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508" y="3868615"/>
            <a:ext cx="2764059" cy="15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78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網路發展對數位設計的影響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1" y="2235201"/>
            <a:ext cx="6446519" cy="43789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/>
              <a:t>網路發展階段</a:t>
            </a:r>
            <a:endParaRPr lang="en-US" altLang="zh-TW" sz="4800" dirty="0"/>
          </a:p>
          <a:p>
            <a:pPr marL="0" indent="0" algn="ctr">
              <a:buNone/>
            </a:pPr>
            <a:endParaRPr lang="zh-TW" altLang="en-US" sz="3200" b="1" dirty="0"/>
          </a:p>
          <a:p>
            <a:pPr marL="0" indent="0">
              <a:buNone/>
            </a:pPr>
            <a:r>
              <a:rPr lang="en" altLang="zh-TW" sz="3200" b="1" dirty="0"/>
              <a:t>Web 1.0 </a:t>
            </a:r>
            <a:r>
              <a:rPr lang="zh-TW" altLang="en-US" sz="3200" b="1" dirty="0"/>
              <a:t>時代（</a:t>
            </a:r>
            <a:r>
              <a:rPr lang="en-US" altLang="zh-TW" sz="3200" b="1" dirty="0"/>
              <a:t>1990-2004</a:t>
            </a:r>
            <a:r>
              <a:rPr lang="zh-TW" altLang="en-US" sz="3200" b="1" dirty="0"/>
              <a:t>）</a:t>
            </a:r>
            <a:endParaRPr lang="zh-TW" alt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/>
              <a:t>靜態網頁為主，</a:t>
            </a:r>
            <a:r>
              <a:rPr lang="en" altLang="zh-TW" sz="2000" dirty="0"/>
              <a:t>HTML + CSS </a:t>
            </a:r>
            <a:r>
              <a:rPr lang="zh-TW" altLang="en-US" sz="2000" dirty="0"/>
              <a:t>基礎設計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/>
              <a:t>網頁設計師需要掌握基礎程式語言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/>
              <a:t>設計重點：版面配置、色彩搭配、字型選擇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/>
              <a:t>工具：</a:t>
            </a:r>
            <a:r>
              <a:rPr lang="en" altLang="zh-TW" sz="2000" dirty="0"/>
              <a:t>Dreamweaver</a:t>
            </a:r>
            <a:r>
              <a:rPr lang="zh-TW" altLang="en" sz="2000" dirty="0"/>
              <a:t>、</a:t>
            </a:r>
            <a:r>
              <a:rPr lang="en" altLang="zh-TW" sz="2000" dirty="0"/>
              <a:t>FrontPage</a:t>
            </a:r>
            <a:r>
              <a:rPr lang="zh-TW" altLang="en" sz="2000" dirty="0"/>
              <a:t>、</a:t>
            </a:r>
            <a:r>
              <a:rPr lang="en" altLang="zh-TW" sz="2000" dirty="0"/>
              <a:t>Photoshop</a:t>
            </a:r>
            <a:r>
              <a:rPr lang="zh-TW" altLang="en" sz="2000" dirty="0"/>
              <a:t>（</a:t>
            </a:r>
            <a:r>
              <a:rPr lang="zh-TW" altLang="en-US" sz="2000" dirty="0"/>
              <a:t>切版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D0517DF-1D68-D95C-BD99-C5C5B020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66" y="2684780"/>
            <a:ext cx="4751493" cy="35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78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網路發展對數位設計的影響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1" y="1757680"/>
            <a:ext cx="5369559" cy="4856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/>
              <a:t>網路發展階段</a:t>
            </a:r>
            <a:endParaRPr lang="en-US" altLang="zh-TW" sz="4800" dirty="0"/>
          </a:p>
          <a:p>
            <a:pPr marL="0" indent="0" algn="ctr">
              <a:buNone/>
            </a:pPr>
            <a:endParaRPr lang="zh-TW" altLang="en-US" sz="3200" b="1" dirty="0"/>
          </a:p>
          <a:p>
            <a:pPr marL="0" indent="0">
              <a:buNone/>
            </a:pPr>
            <a:r>
              <a:rPr lang="en" altLang="zh-TW" sz="3200" b="1" dirty="0"/>
              <a:t>Web 2.0 </a:t>
            </a:r>
            <a:r>
              <a:rPr lang="zh-TW" altLang="en-US" sz="3200" b="1" dirty="0"/>
              <a:t>時代（</a:t>
            </a:r>
            <a:r>
              <a:rPr lang="en-US" altLang="zh-TW" sz="3200" b="1" dirty="0"/>
              <a:t>2004-2010</a:t>
            </a:r>
            <a:r>
              <a:rPr lang="zh-TW" altLang="en-US" sz="3200" b="1" dirty="0"/>
              <a:t>）</a:t>
            </a:r>
            <a:endParaRPr lang="zh-TW" alt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動態互動網站興起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Flash </a:t>
            </a:r>
            <a:r>
              <a:rPr lang="zh-TW" altLang="en-US" dirty="0"/>
              <a:t>動畫與多媒體設計流行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社群媒體平台設計需求激增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CSS </a:t>
            </a:r>
            <a:r>
              <a:rPr lang="zh-TW" altLang="en-US" dirty="0"/>
              <a:t>進階技術、</a:t>
            </a:r>
            <a:r>
              <a:rPr lang="en" altLang="zh-TW" dirty="0"/>
              <a:t>JavaScript </a:t>
            </a:r>
            <a:r>
              <a:rPr lang="zh-TW" altLang="en-US" dirty="0"/>
              <a:t>互動效果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工具：</a:t>
            </a:r>
            <a:r>
              <a:rPr lang="en" altLang="zh-TW" dirty="0"/>
              <a:t>Flash</a:t>
            </a:r>
            <a:r>
              <a:rPr lang="zh-TW" altLang="en" dirty="0"/>
              <a:t>、</a:t>
            </a:r>
            <a:r>
              <a:rPr lang="en" altLang="zh-TW" dirty="0"/>
              <a:t>ActionScript</a:t>
            </a:r>
            <a:r>
              <a:rPr lang="zh-TW" altLang="en" dirty="0"/>
              <a:t>、</a:t>
            </a:r>
            <a:r>
              <a:rPr lang="en" altLang="zh-TW" dirty="0"/>
              <a:t>Ajax </a:t>
            </a:r>
            <a:r>
              <a:rPr lang="zh-TW" altLang="en-US" dirty="0"/>
              <a:t>技術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0D7F94-4FB8-F06C-0F94-9A7C7F1E4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2315210"/>
            <a:ext cx="62738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3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網路發展對數位設計的影響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41" y="1757680"/>
            <a:ext cx="5270500" cy="4927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4800" dirty="0"/>
              <a:t>網路發展階段</a:t>
            </a:r>
            <a:endParaRPr lang="en-US" altLang="zh-TW" sz="4800" dirty="0"/>
          </a:p>
          <a:p>
            <a:pPr marL="0" indent="0" algn="ctr">
              <a:buNone/>
            </a:pPr>
            <a:endParaRPr lang="zh-TW" altLang="en-US" sz="3200" b="1" dirty="0"/>
          </a:p>
          <a:p>
            <a:pPr marL="0" indent="0">
              <a:buNone/>
            </a:pPr>
            <a:r>
              <a:rPr lang="zh-TW" altLang="en-US" sz="3200" b="1" dirty="0"/>
              <a:t>響應式設計時代（</a:t>
            </a:r>
            <a:r>
              <a:rPr lang="en-US" altLang="zh-TW" sz="3200" b="1" dirty="0"/>
              <a:t>2010-2015</a:t>
            </a:r>
            <a:r>
              <a:rPr lang="zh-TW" altLang="en-US" sz="3200" b="1" dirty="0"/>
              <a:t>）</a:t>
            </a:r>
            <a:endParaRPr lang="zh-TW" alt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行動裝置普及，</a:t>
            </a:r>
            <a:r>
              <a:rPr lang="en" altLang="zh-TW" dirty="0"/>
              <a:t>RWD</a:t>
            </a:r>
            <a:r>
              <a:rPr lang="zh-TW" altLang="en" dirty="0"/>
              <a:t>（</a:t>
            </a:r>
            <a:r>
              <a:rPr lang="zh-TW" altLang="en-US" dirty="0"/>
              <a:t>響應式網頁設計）成為標準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多螢幕尺寸適應設計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HTML5 + CSS3 </a:t>
            </a:r>
            <a:r>
              <a:rPr lang="zh-TW" altLang="en-US" dirty="0"/>
              <a:t>新技術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Mobile First </a:t>
            </a:r>
            <a:r>
              <a:rPr lang="zh-TW" altLang="en-US" dirty="0"/>
              <a:t>設計思維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工具：</a:t>
            </a:r>
            <a:r>
              <a:rPr lang="en" altLang="zh-TW" dirty="0"/>
              <a:t>Bootstrap</a:t>
            </a:r>
            <a:r>
              <a:rPr lang="zh-TW" altLang="en" dirty="0"/>
              <a:t>、</a:t>
            </a:r>
            <a:r>
              <a:rPr lang="en" altLang="zh-TW" dirty="0"/>
              <a:t>Foundation </a:t>
            </a:r>
            <a:r>
              <a:rPr lang="zh-TW" altLang="en-US" dirty="0"/>
              <a:t>框架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0A5B870-F53D-614D-F5BE-D963F91E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2600076"/>
            <a:ext cx="5902960" cy="39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07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網路發展對數位設計的影響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41" y="1757680"/>
            <a:ext cx="5270500" cy="492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/>
              <a:t>網路發展階段</a:t>
            </a:r>
            <a:endParaRPr lang="en-US" altLang="zh-TW" sz="4800" dirty="0"/>
          </a:p>
          <a:p>
            <a:pPr marL="0" indent="0" algn="ctr">
              <a:buNone/>
            </a:pPr>
            <a:endParaRPr lang="zh-TW" altLang="en-US" sz="3200" b="1" dirty="0"/>
          </a:p>
          <a:p>
            <a:pPr marL="0" indent="0">
              <a:buNone/>
            </a:pPr>
            <a:r>
              <a:rPr lang="zh-TW" altLang="en-US" sz="3200" b="1" dirty="0"/>
              <a:t>現代網頁設計（</a:t>
            </a:r>
            <a:r>
              <a:rPr lang="en-US" altLang="zh-TW" sz="3200" b="1" dirty="0"/>
              <a:t>2015-</a:t>
            </a:r>
            <a:r>
              <a:rPr lang="zh-TW" altLang="en-US" sz="3200" b="1" dirty="0"/>
              <a:t>至今）</a:t>
            </a:r>
            <a:endParaRPr lang="zh-TW" alt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" altLang="zh-TW" dirty="0"/>
              <a:t>UI/UX </a:t>
            </a:r>
            <a:r>
              <a:rPr lang="zh-TW" altLang="en-US" dirty="0"/>
              <a:t>設計分工明確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單頁應用程式（</a:t>
            </a:r>
            <a:r>
              <a:rPr lang="en" altLang="zh-TW" dirty="0"/>
              <a:t>SPA</a:t>
            </a:r>
            <a:r>
              <a:rPr lang="zh-TW" altLang="en" dirty="0"/>
              <a:t>）</a:t>
            </a:r>
            <a:r>
              <a:rPr lang="zh-TW" altLang="en-US" dirty="0"/>
              <a:t>設計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漸進式網頁應用程式（</a:t>
            </a:r>
            <a:r>
              <a:rPr lang="en" altLang="zh-TW" dirty="0"/>
              <a:t>PWA</a:t>
            </a:r>
            <a:r>
              <a:rPr lang="zh-TW" altLang="en" dirty="0"/>
              <a:t>）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微互動設計、動效設計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dirty="0"/>
              <a:t>工具：</a:t>
            </a:r>
            <a:r>
              <a:rPr lang="en" altLang="zh-TW" dirty="0"/>
              <a:t>Figma</a:t>
            </a:r>
            <a:r>
              <a:rPr lang="zh-TW" altLang="en" dirty="0"/>
              <a:t>、</a:t>
            </a:r>
            <a:r>
              <a:rPr lang="en" altLang="zh-TW" dirty="0"/>
              <a:t>Sketch</a:t>
            </a:r>
            <a:r>
              <a:rPr lang="zh-TW" altLang="en" dirty="0"/>
              <a:t>、</a:t>
            </a:r>
            <a:r>
              <a:rPr lang="en" altLang="zh-TW" dirty="0"/>
              <a:t>Adobe XD</a:t>
            </a:r>
          </a:p>
          <a:p>
            <a:pPr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4B3B5E2-2864-95EA-2729-1D158674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912" y="2032000"/>
            <a:ext cx="6109547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94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網站發展對設計工作的改變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33452"/>
            <a:ext cx="9905998" cy="6815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000" dirty="0"/>
              <a:t>設計流程革新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CA08A589-D977-2BF1-24F0-EA804CCBC131}"/>
              </a:ext>
            </a:extLst>
          </p:cNvPr>
          <p:cNvSpPr txBox="1">
            <a:spLocks/>
          </p:cNvSpPr>
          <p:nvPr/>
        </p:nvSpPr>
        <p:spPr>
          <a:xfrm>
            <a:off x="888999" y="2414954"/>
            <a:ext cx="4839678" cy="4134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TW" altLang="en-US" sz="4000" dirty="0"/>
              <a:t>傳統設計流程</a:t>
            </a:r>
            <a:endParaRPr lang="en-US" altLang="zh-TW" sz="4000" dirty="0"/>
          </a:p>
          <a:p>
            <a:pPr marL="0" indent="0">
              <a:buFont typeface="Arial"/>
              <a:buNone/>
            </a:pPr>
            <a:r>
              <a:rPr lang="zh-TW" altLang="en-US" sz="2400" dirty="0"/>
              <a:t>設計師 → 完稿 → 工程師實作 線性工作模式 </a:t>
            </a:r>
            <a:endParaRPr lang="en-US" altLang="zh-TW" sz="2400" dirty="0"/>
          </a:p>
          <a:p>
            <a:pPr marL="0" indent="0">
              <a:buFont typeface="Arial"/>
              <a:buNone/>
            </a:pPr>
            <a:r>
              <a:rPr lang="zh-TW" altLang="en-US" sz="2400" dirty="0"/>
              <a:t>溝通成本高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E472CEF-44B9-2482-6113-D499B4405FBF}"/>
              </a:ext>
            </a:extLst>
          </p:cNvPr>
          <p:cNvSpPr txBox="1">
            <a:spLocks/>
          </p:cNvSpPr>
          <p:nvPr/>
        </p:nvSpPr>
        <p:spPr>
          <a:xfrm>
            <a:off x="6207733" y="2625969"/>
            <a:ext cx="4839678" cy="3923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TW" altLang="en-US" sz="4000" dirty="0"/>
              <a:t>現代協作流程</a:t>
            </a:r>
            <a:endParaRPr lang="en-US" altLang="zh-TW" sz="4000" dirty="0"/>
          </a:p>
          <a:p>
            <a:pPr marL="0" indent="0">
              <a:buFont typeface="Arial"/>
              <a:buNone/>
            </a:pPr>
            <a:r>
              <a:rPr lang="zh-TW" altLang="en-US" sz="2000" dirty="0"/>
              <a:t>設計系統（</a:t>
            </a:r>
            <a:r>
              <a:rPr lang="en" altLang="zh-TW" sz="2000" dirty="0"/>
              <a:t>Design System</a:t>
            </a:r>
            <a:r>
              <a:rPr lang="zh-TW" altLang="en-US" dirty="0"/>
              <a:t>）</a:t>
            </a:r>
            <a:r>
              <a:rPr lang="zh-TW" altLang="en-US" sz="2000" dirty="0"/>
              <a:t>建立</a:t>
            </a:r>
            <a:endParaRPr lang="en-US" altLang="zh-TW" sz="2000" dirty="0"/>
          </a:p>
          <a:p>
            <a:pPr marL="0" indent="0">
              <a:buFont typeface="Arial"/>
              <a:buNone/>
            </a:pPr>
            <a:r>
              <a:rPr lang="zh-TW" altLang="en-US" sz="2000" dirty="0"/>
              <a:t>即時協作工具普及</a:t>
            </a:r>
            <a:endParaRPr lang="en-US" altLang="zh-TW" sz="2000" dirty="0"/>
          </a:p>
          <a:p>
            <a:pPr marL="0" indent="0">
              <a:buFont typeface="Arial"/>
              <a:buNone/>
            </a:pPr>
            <a:r>
              <a:rPr lang="zh-TW" altLang="en-US" sz="2000" dirty="0"/>
              <a:t>版本控制與設計交付自動化</a:t>
            </a:r>
            <a:endParaRPr lang="en-US" altLang="zh-TW" sz="2000" dirty="0"/>
          </a:p>
          <a:p>
            <a:pPr marL="0" indent="0">
              <a:buFont typeface="Arial"/>
              <a:buNone/>
            </a:pPr>
            <a:r>
              <a:rPr lang="zh-TW" altLang="en-US" sz="2000" dirty="0"/>
              <a:t>設計師與開發者並行作業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98578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網站發展對設計工作的改變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33452"/>
            <a:ext cx="9905998" cy="6815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000" dirty="0"/>
              <a:t>新興設計角色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CA08A589-D977-2BF1-24F0-EA804CCBC131}"/>
              </a:ext>
            </a:extLst>
          </p:cNvPr>
          <p:cNvSpPr txBox="1">
            <a:spLocks/>
          </p:cNvSpPr>
          <p:nvPr/>
        </p:nvSpPr>
        <p:spPr>
          <a:xfrm>
            <a:off x="888999" y="2414954"/>
            <a:ext cx="4839678" cy="4134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" altLang="zh-TW" sz="3600" dirty="0"/>
              <a:t>UI/UX </a:t>
            </a:r>
            <a:r>
              <a:rPr lang="zh-TW" altLang="en-US" sz="3600" dirty="0"/>
              <a:t>設計師分工</a:t>
            </a:r>
            <a:endParaRPr lang="en-US" altLang="zh-TW" sz="3600" dirty="0"/>
          </a:p>
          <a:p>
            <a:pPr marL="0" indent="0">
              <a:buFont typeface="Arial"/>
              <a:buNone/>
            </a:pPr>
            <a:r>
              <a:rPr lang="en" altLang="zh-TW" sz="2000" dirty="0"/>
              <a:t>UI Designer</a:t>
            </a:r>
            <a:r>
              <a:rPr lang="zh-TW" altLang="en" sz="2000" dirty="0"/>
              <a:t>：</a:t>
            </a:r>
            <a:r>
              <a:rPr lang="zh-TW" altLang="en-US" sz="2000" dirty="0"/>
              <a:t>視覺介面設計 </a:t>
            </a:r>
            <a:endParaRPr lang="en-US" altLang="zh-TW" dirty="0"/>
          </a:p>
          <a:p>
            <a:pPr marL="0" indent="0">
              <a:buFont typeface="Arial"/>
              <a:buNone/>
            </a:pPr>
            <a:r>
              <a:rPr lang="en" altLang="zh-TW" sz="2000" dirty="0"/>
              <a:t>UX Designer</a:t>
            </a:r>
            <a:r>
              <a:rPr lang="zh-TW" altLang="en" sz="2000" dirty="0"/>
              <a:t>：</a:t>
            </a:r>
            <a:r>
              <a:rPr lang="zh-TW" altLang="en-US" sz="2000" dirty="0"/>
              <a:t>使用者體驗規</a:t>
            </a:r>
            <a:endParaRPr lang="en-US" altLang="zh-TW" sz="2000" dirty="0"/>
          </a:p>
          <a:p>
            <a:pPr marL="0" indent="0">
              <a:buFont typeface="Arial"/>
              <a:buNone/>
            </a:pPr>
            <a:r>
              <a:rPr lang="en" altLang="zh-TW" sz="2000" dirty="0"/>
              <a:t>Interaction Designer</a:t>
            </a:r>
            <a:r>
              <a:rPr lang="zh-TW" altLang="en" sz="2000" dirty="0"/>
              <a:t>：</a:t>
            </a:r>
            <a:r>
              <a:rPr lang="zh-TW" altLang="en-US" sz="2000" dirty="0"/>
              <a:t>互動設計專家</a:t>
            </a:r>
            <a:endParaRPr lang="en-US" altLang="zh-TW" sz="2000" dirty="0"/>
          </a:p>
          <a:p>
            <a:pPr marL="0" indent="0">
              <a:buFont typeface="Arial"/>
              <a:buNone/>
            </a:pPr>
            <a:r>
              <a:rPr lang="zh-TW" altLang="en-US" sz="2000" dirty="0"/>
              <a:t> </a:t>
            </a:r>
            <a:r>
              <a:rPr lang="en" altLang="zh-TW" sz="2000" dirty="0"/>
              <a:t>Service Designer</a:t>
            </a:r>
            <a:r>
              <a:rPr lang="zh-TW" altLang="en" sz="2000" dirty="0"/>
              <a:t>：</a:t>
            </a:r>
            <a:r>
              <a:rPr lang="zh-TW" altLang="en-US" sz="2000" dirty="0"/>
              <a:t>服務設計師</a:t>
            </a:r>
            <a:endParaRPr lang="zh-TW" altLang="en-US" sz="2400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E472CEF-44B9-2482-6113-D499B4405FBF}"/>
              </a:ext>
            </a:extLst>
          </p:cNvPr>
          <p:cNvSpPr txBox="1">
            <a:spLocks/>
          </p:cNvSpPr>
          <p:nvPr/>
        </p:nvSpPr>
        <p:spPr>
          <a:xfrm>
            <a:off x="6207733" y="2625970"/>
            <a:ext cx="4839678" cy="3173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TW" altLang="en-US" sz="3600" dirty="0"/>
              <a:t>技術型設計師</a:t>
            </a:r>
            <a:endParaRPr lang="en-US" altLang="zh-TW" sz="3600" dirty="0"/>
          </a:p>
          <a:p>
            <a:pPr marL="0" indent="0">
              <a:buFont typeface="Arial"/>
              <a:buNone/>
            </a:pPr>
            <a:r>
              <a:rPr lang="en" altLang="zh-TW" dirty="0"/>
              <a:t>Front-end Designer</a:t>
            </a:r>
            <a:r>
              <a:rPr lang="zh-TW" altLang="en" dirty="0"/>
              <a:t>：</a:t>
            </a:r>
            <a:r>
              <a:rPr lang="zh-TW" altLang="en-US" dirty="0"/>
              <a:t>懂程式的設計師</a:t>
            </a:r>
            <a:endParaRPr lang="en-US" altLang="zh-TW" dirty="0"/>
          </a:p>
          <a:p>
            <a:pPr marL="0" indent="0">
              <a:buFont typeface="Arial"/>
              <a:buNone/>
            </a:pPr>
            <a:r>
              <a:rPr lang="en" altLang="zh-TW" dirty="0"/>
              <a:t>Design Engineer</a:t>
            </a:r>
            <a:r>
              <a:rPr lang="zh-TW" altLang="en" dirty="0"/>
              <a:t>：</a:t>
            </a:r>
            <a:r>
              <a:rPr lang="zh-TW" altLang="en-US" dirty="0"/>
              <a:t>設計工程師 </a:t>
            </a:r>
            <a:endParaRPr lang="en-US" altLang="zh-TW" dirty="0"/>
          </a:p>
          <a:p>
            <a:pPr marL="0" indent="0">
              <a:buFont typeface="Arial"/>
              <a:buNone/>
            </a:pPr>
            <a:r>
              <a:rPr lang="en" altLang="zh-TW" dirty="0"/>
              <a:t>Motion Designer</a:t>
            </a:r>
            <a:r>
              <a:rPr lang="zh-TW" altLang="en" dirty="0"/>
              <a:t>：</a:t>
            </a:r>
            <a:r>
              <a:rPr lang="zh-TW" altLang="en-US" dirty="0"/>
              <a:t>動效設計師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5422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數位設計的核心特徵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跨領域整合</a:t>
            </a:r>
            <a:endParaRPr lang="en-US" altLang="zh-TW" sz="4000" dirty="0"/>
          </a:p>
          <a:p>
            <a:pPr marL="0" indent="0" algn="ctr">
              <a:buNone/>
            </a:pPr>
            <a:endParaRPr lang="zh-TW" altLang="en-US" sz="3200" dirty="0"/>
          </a:p>
          <a:p>
            <a:r>
              <a:rPr lang="zh-TW" altLang="en-US" sz="2400" dirty="0"/>
              <a:t>涉及 </a:t>
            </a:r>
            <a:r>
              <a:rPr lang="zh-TW" altLang="en-US" sz="2400" b="1" dirty="0"/>
              <a:t>平面設計、影像處理、</a:t>
            </a:r>
            <a:r>
              <a:rPr lang="en-US" altLang="zh-TW" sz="2400" b="1" dirty="0"/>
              <a:t>3</a:t>
            </a:r>
            <a:r>
              <a:rPr lang="en" altLang="zh-TW" sz="2400" b="1" dirty="0"/>
              <a:t>D </a:t>
            </a:r>
            <a:r>
              <a:rPr lang="zh-TW" altLang="en-US" sz="2400" b="1" dirty="0"/>
              <a:t>建模、網頁設計、</a:t>
            </a:r>
            <a:r>
              <a:rPr lang="en" altLang="zh-TW" sz="2400" b="1" dirty="0"/>
              <a:t>UI/UX</a:t>
            </a:r>
            <a:r>
              <a:rPr lang="en" altLang="zh-TW" sz="2400" dirty="0"/>
              <a:t> </a:t>
            </a:r>
            <a:r>
              <a:rPr lang="zh-TW" altLang="en-US" sz="2400" dirty="0"/>
              <a:t>等</a:t>
            </a:r>
          </a:p>
          <a:p>
            <a:r>
              <a:rPr lang="zh-TW" altLang="en-US" sz="2400" dirty="0"/>
              <a:t>不只講美感，也關注互動與使用者體驗</a:t>
            </a:r>
          </a:p>
        </p:txBody>
      </p:sp>
    </p:spTree>
    <p:extLst>
      <p:ext uri="{BB962C8B-B14F-4D97-AF65-F5344CB8AC3E}">
        <p14:creationId xmlns:p14="http://schemas.microsoft.com/office/powerpoint/2010/main" val="338230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數位設計的核心特徵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/>
              <a:t>高度靈活</a:t>
            </a:r>
            <a:endParaRPr lang="en-US" altLang="zh-TW" sz="3600" dirty="0"/>
          </a:p>
          <a:p>
            <a:pPr marL="0" indent="0" algn="ctr">
              <a:buNone/>
            </a:pPr>
            <a:endParaRPr lang="zh-TW" altLang="en-US" sz="3200" dirty="0"/>
          </a:p>
          <a:p>
            <a:r>
              <a:rPr lang="zh-TW" altLang="en-US" sz="2400" dirty="0"/>
              <a:t>可隨時修改與複製</a:t>
            </a:r>
          </a:p>
          <a:p>
            <a:r>
              <a:rPr lang="zh-TW" altLang="en-US" sz="2400" dirty="0"/>
              <a:t>適合快速迭代與跨平台應用（印刷、螢幕、</a:t>
            </a:r>
            <a:r>
              <a:rPr lang="en" altLang="zh-TW" sz="2400" dirty="0"/>
              <a:t>VR </a:t>
            </a:r>
            <a:r>
              <a:rPr lang="zh-TW" altLang="en-US" sz="2400" dirty="0"/>
              <a:t>等）</a:t>
            </a:r>
          </a:p>
        </p:txBody>
      </p:sp>
    </p:spTree>
    <p:extLst>
      <p:ext uri="{BB962C8B-B14F-4D97-AF65-F5344CB8AC3E}">
        <p14:creationId xmlns:p14="http://schemas.microsoft.com/office/powerpoint/2010/main" val="212305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數位設計的核心特徵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/>
              <a:t>工具驅動</a:t>
            </a:r>
            <a:endParaRPr lang="en-US" altLang="zh-TW" sz="3600" dirty="0"/>
          </a:p>
          <a:p>
            <a:pPr marL="0" indent="0" algn="ctr">
              <a:buNone/>
            </a:pPr>
            <a:endParaRPr lang="zh-TW" altLang="en-US" sz="4000" dirty="0"/>
          </a:p>
          <a:p>
            <a:r>
              <a:rPr lang="zh-TW" altLang="en-US" sz="2400" dirty="0"/>
              <a:t>軟體：</a:t>
            </a:r>
            <a:r>
              <a:rPr lang="en" altLang="zh-TW" sz="2400" dirty="0"/>
              <a:t>Photoshop</a:t>
            </a:r>
            <a:r>
              <a:rPr lang="zh-TW" altLang="en" sz="2400" dirty="0"/>
              <a:t>、</a:t>
            </a:r>
            <a:r>
              <a:rPr lang="en" altLang="zh-TW" sz="2400" dirty="0"/>
              <a:t>Illustrator</a:t>
            </a:r>
            <a:r>
              <a:rPr lang="zh-TW" altLang="en" sz="2400" dirty="0"/>
              <a:t>、</a:t>
            </a:r>
            <a:r>
              <a:rPr lang="en" altLang="zh-TW" sz="2400" dirty="0"/>
              <a:t>Blender</a:t>
            </a:r>
            <a:r>
              <a:rPr lang="zh-TW" altLang="en" sz="2400" dirty="0"/>
              <a:t>、</a:t>
            </a:r>
            <a:r>
              <a:rPr lang="en" altLang="zh-TW" sz="2400" dirty="0"/>
              <a:t>Figma…</a:t>
            </a:r>
          </a:p>
          <a:p>
            <a:r>
              <a:rPr lang="zh-TW" altLang="en-US" sz="2400" dirty="0"/>
              <a:t>硬體：電腦、繪圖板、</a:t>
            </a:r>
            <a:r>
              <a:rPr lang="en" altLang="zh-TW" sz="2400" dirty="0"/>
              <a:t>VR </a:t>
            </a:r>
            <a:r>
              <a:rPr lang="zh-TW" altLang="en-US" sz="2400" dirty="0"/>
              <a:t>裝置、</a:t>
            </a:r>
            <a:r>
              <a:rPr lang="en-US" altLang="zh-TW" sz="2400" dirty="0"/>
              <a:t>3</a:t>
            </a:r>
            <a:r>
              <a:rPr lang="en" altLang="zh-TW" sz="2400" dirty="0"/>
              <a:t>D </a:t>
            </a:r>
            <a:r>
              <a:rPr lang="zh-TW" altLang="en-US" sz="2400" dirty="0"/>
              <a:t>印表機</a:t>
            </a:r>
          </a:p>
        </p:txBody>
      </p:sp>
    </p:spTree>
    <p:extLst>
      <p:ext uri="{BB962C8B-B14F-4D97-AF65-F5344CB8AC3E}">
        <p14:creationId xmlns:p14="http://schemas.microsoft.com/office/powerpoint/2010/main" val="40756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數位設計在現代生活與產業的應用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23" y="2666999"/>
            <a:ext cx="11762154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/>
              <a:t>網頁、廣告、遊戲、</a:t>
            </a:r>
            <a:r>
              <a:rPr lang="en" altLang="zh-TW" sz="4000" dirty="0"/>
              <a:t>UI/UX</a:t>
            </a:r>
            <a:r>
              <a:rPr lang="zh-TW" altLang="en" sz="4000" dirty="0"/>
              <a:t>、</a:t>
            </a:r>
            <a:r>
              <a:rPr lang="zh-TW" altLang="en-US" sz="4000" dirty="0"/>
              <a:t>建築、</a:t>
            </a:r>
            <a:endParaRPr lang="en-US" altLang="zh-TW" sz="4000" dirty="0"/>
          </a:p>
          <a:p>
            <a:pPr marL="0" indent="0" algn="ctr">
              <a:buNone/>
            </a:pPr>
            <a:r>
              <a:rPr lang="zh-TW" altLang="en-US" sz="4000" dirty="0"/>
              <a:t>產品設計、影音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5831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/>
              <a:t>早期發展（</a:t>
            </a:r>
            <a:r>
              <a:rPr lang="en-US" altLang="zh-TW" sz="3600" dirty="0"/>
              <a:t>1950</a:t>
            </a:r>
            <a:r>
              <a:rPr lang="en" altLang="zh-TW" sz="3600" dirty="0"/>
              <a:t>–1980</a:t>
            </a:r>
            <a:r>
              <a:rPr lang="zh-TW" altLang="en" sz="3600" dirty="0"/>
              <a:t>）</a:t>
            </a:r>
            <a:endParaRPr lang="en-US" altLang="zh-TW" sz="3600" dirty="0"/>
          </a:p>
          <a:p>
            <a:pPr marL="0" indent="0" algn="ctr">
              <a:buNone/>
            </a:pPr>
            <a:r>
              <a:rPr lang="zh-TW" altLang="en-US" sz="3600" dirty="0"/>
              <a:t>多媒體時代（</a:t>
            </a:r>
            <a:r>
              <a:rPr lang="en-US" altLang="zh-TW" sz="3600" dirty="0"/>
              <a:t>1990</a:t>
            </a:r>
            <a:r>
              <a:rPr lang="en" altLang="zh-TW" sz="3600" dirty="0"/>
              <a:t>–2000</a:t>
            </a:r>
            <a:r>
              <a:rPr lang="zh-TW" altLang="en" sz="3600" dirty="0"/>
              <a:t>）</a:t>
            </a:r>
            <a:endParaRPr lang="en-US" altLang="zh-TW" sz="3600" dirty="0"/>
          </a:p>
          <a:p>
            <a:pPr marL="0" indent="0" algn="ctr">
              <a:buNone/>
            </a:pPr>
            <a:r>
              <a:rPr lang="zh-TW" altLang="en-US" sz="3600" dirty="0"/>
              <a:t>數位整合時代（</a:t>
            </a:r>
            <a:r>
              <a:rPr lang="en-US" altLang="zh-TW" sz="3600"/>
              <a:t>2010</a:t>
            </a:r>
            <a:r>
              <a:rPr lang="zh-TW" altLang="en-US" sz="3600"/>
              <a:t>後</a:t>
            </a:r>
            <a:r>
              <a:rPr lang="zh-TW" altLang="en-US" sz="3600" dirty="0"/>
              <a:t>）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5455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9D299-F43E-D40E-EE96-B7BAC1D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480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/>
              <a:t>數位設計的發展沿革</a:t>
            </a:r>
            <a:endParaRPr kumimoji="1" lang="zh-TW" altLang="en-US" sz="4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37F36B-76C8-D5E9-AB14-5882B67F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757681"/>
            <a:ext cx="9905998" cy="44907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/>
              <a:t>早期發展（</a:t>
            </a:r>
            <a:r>
              <a:rPr lang="en-US" altLang="zh-TW" sz="4000" b="1" dirty="0"/>
              <a:t> 1950</a:t>
            </a:r>
            <a:r>
              <a:rPr lang="en" altLang="zh-TW" sz="4000" b="1" dirty="0"/>
              <a:t>s–1980s </a:t>
            </a:r>
            <a:r>
              <a:rPr lang="zh-TW" altLang="en" sz="4000" b="1" dirty="0"/>
              <a:t>）</a:t>
            </a:r>
            <a:endParaRPr lang="en-US" altLang="zh-TW" sz="4000" b="1" dirty="0"/>
          </a:p>
          <a:p>
            <a:pPr marL="0" indent="0" algn="ctr">
              <a:buNone/>
            </a:pPr>
            <a:endParaRPr lang="en-US" altLang="zh-TW" sz="3600" b="1" dirty="0"/>
          </a:p>
          <a:p>
            <a:r>
              <a:rPr lang="zh-TW" altLang="en-US" sz="3200" dirty="0"/>
              <a:t>電腦繪圖的起源</a:t>
            </a:r>
          </a:p>
          <a:p>
            <a:r>
              <a:rPr lang="zh-TW" altLang="en-US" sz="3200" dirty="0"/>
              <a:t>向量圖與點陣圖的發展</a:t>
            </a:r>
          </a:p>
          <a:p>
            <a:r>
              <a:rPr lang="zh-TW" altLang="en-US" sz="3200" dirty="0"/>
              <a:t>早期設計軟體（</a:t>
            </a:r>
            <a:r>
              <a:rPr lang="en" altLang="zh-TW" sz="3200" dirty="0"/>
              <a:t>AutoCAD</a:t>
            </a:r>
            <a:r>
              <a:rPr lang="zh-TW" altLang="en" sz="3200" dirty="0"/>
              <a:t>、</a:t>
            </a:r>
            <a:r>
              <a:rPr lang="en" altLang="zh-TW" sz="3200" dirty="0" err="1"/>
              <a:t>MacPaint</a:t>
            </a:r>
            <a:r>
              <a:rPr lang="en" altLang="zh-TW" sz="3200" dirty="0"/>
              <a:t> </a:t>
            </a:r>
            <a:r>
              <a:rPr lang="zh-TW" altLang="en-US" sz="3200" dirty="0"/>
              <a:t>等）</a:t>
            </a:r>
          </a:p>
        </p:txBody>
      </p:sp>
    </p:spTree>
    <p:extLst>
      <p:ext uri="{BB962C8B-B14F-4D97-AF65-F5344CB8AC3E}">
        <p14:creationId xmlns:p14="http://schemas.microsoft.com/office/powerpoint/2010/main" val="35859908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網狀</Template>
  <TotalTime>967</TotalTime>
  <Words>1837</Words>
  <Application>Microsoft Macintosh PowerPoint</Application>
  <PresentationFormat>寬螢幕</PresentationFormat>
  <Paragraphs>209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3" baseType="lpstr">
      <vt:lpstr>BiauKai</vt:lpstr>
      <vt:lpstr>Arial</vt:lpstr>
      <vt:lpstr>Century Gothic</vt:lpstr>
      <vt:lpstr>網狀</vt:lpstr>
      <vt:lpstr>數位設計概述 </vt:lpstr>
      <vt:lpstr>數位設計的定義</vt:lpstr>
      <vt:lpstr>數位設計的核心特徵</vt:lpstr>
      <vt:lpstr>數位設計的核心特徵</vt:lpstr>
      <vt:lpstr>數位設計的核心特徵</vt:lpstr>
      <vt:lpstr>數位設計的核心特徵</vt:lpstr>
      <vt:lpstr>數位設計在現代生活與產業的應用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數位設計的發展沿革</vt:lpstr>
      <vt:lpstr>上網裝置發展</vt:lpstr>
      <vt:lpstr>上網裝置發展</vt:lpstr>
      <vt:lpstr>上網裝置發展</vt:lpstr>
      <vt:lpstr>上網裝置發展</vt:lpstr>
      <vt:lpstr>上網裝置發展</vt:lpstr>
      <vt:lpstr>上網裝置發展</vt:lpstr>
      <vt:lpstr>上網裝置發展</vt:lpstr>
      <vt:lpstr>上網裝置發展</vt:lpstr>
      <vt:lpstr>網路發展對數位設計的影響</vt:lpstr>
      <vt:lpstr>網路發展對數位設計的影響</vt:lpstr>
      <vt:lpstr>網路發展對數位設計的影響</vt:lpstr>
      <vt:lpstr>網路發展對數位設計的影響</vt:lpstr>
      <vt:lpstr>網站發展對設計工作的改變</vt:lpstr>
      <vt:lpstr>網站發展對設計工作的改變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數位設計概述 </dc:title>
  <dc:creator>Microsoft Office User</dc:creator>
  <cp:lastModifiedBy>Microsoft Office User</cp:lastModifiedBy>
  <cp:revision>40</cp:revision>
  <dcterms:created xsi:type="dcterms:W3CDTF">2025-09-08T05:50:36Z</dcterms:created>
  <dcterms:modified xsi:type="dcterms:W3CDTF">2025-09-09T12:45:17Z</dcterms:modified>
</cp:coreProperties>
</file>